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67" r:id="rId2"/>
    <p:sldId id="282" r:id="rId3"/>
    <p:sldId id="270" r:id="rId4"/>
    <p:sldId id="284" r:id="rId5"/>
    <p:sldId id="271" r:id="rId6"/>
    <p:sldId id="285" r:id="rId7"/>
    <p:sldId id="287" r:id="rId8"/>
    <p:sldId id="303" r:id="rId9"/>
    <p:sldId id="304" r:id="rId10"/>
    <p:sldId id="305" r:id="rId11"/>
    <p:sldId id="306" r:id="rId12"/>
    <p:sldId id="290" r:id="rId13"/>
    <p:sldId id="291" r:id="rId14"/>
    <p:sldId id="292" r:id="rId15"/>
    <p:sldId id="294" r:id="rId16"/>
    <p:sldId id="295" r:id="rId17"/>
    <p:sldId id="293" r:id="rId18"/>
    <p:sldId id="281" r:id="rId19"/>
    <p:sldId id="277" r:id="rId20"/>
    <p:sldId id="301" r:id="rId21"/>
    <p:sldId id="269" r:id="rId22"/>
    <p:sldId id="297" r:id="rId23"/>
    <p:sldId id="298" r:id="rId24"/>
    <p:sldId id="299" r:id="rId25"/>
    <p:sldId id="300" r:id="rId26"/>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3A83543-67E8-4022-97AC-1F32261D3476}" type="datetimeFigureOut">
              <a:rPr lang="ru-RU" smtClean="0"/>
              <a:t>19.08.2024</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70326C78-E39C-41B1-AE6C-FE9378432827}" type="slidenum">
              <a:rPr lang="ru-RU" smtClean="0"/>
              <a:t>‹#›</a:t>
            </a:fld>
            <a:endParaRPr lang="ru-RU"/>
          </a:p>
        </p:txBody>
      </p:sp>
    </p:spTree>
    <p:extLst>
      <p:ext uri="{BB962C8B-B14F-4D97-AF65-F5344CB8AC3E}">
        <p14:creationId xmlns:p14="http://schemas.microsoft.com/office/powerpoint/2010/main" val="448278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DC919D4-232E-4459-8BD4-EE9C4377A260}" type="datetime1">
              <a:rPr lang="ru-RU" smtClean="0"/>
              <a:t>19.08.2024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7A03E9-7356-4EE7-98F3-2285423F4110}" type="datetime1">
              <a:rPr lang="ru-RU" smtClean="0"/>
              <a:t>19.08.2024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9BB7D44-ACD4-48D3-AFEE-56272FD55C42}" type="datetime1">
              <a:rPr lang="ru-RU" smtClean="0"/>
              <a:t>19.08.2024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5A66052-930E-4F9A-873C-5800BEE1D252}" type="datetime1">
              <a:rPr lang="ru-RU" smtClean="0"/>
              <a:t>19.08.2024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5E30CD3-E179-49E3-997B-BB5466053AED}" type="datetime1">
              <a:rPr lang="ru-RU" smtClean="0"/>
              <a:t>19.08.2024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B7929E9-EC23-43A9-BF15-5E41342A7116}" type="datetime1">
              <a:rPr lang="ru-RU" smtClean="0"/>
              <a:t>19.08.2024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13A1685-4538-4D4D-9BD0-1B0866EA5C75}" type="datetime1">
              <a:rPr lang="ru-RU" smtClean="0"/>
              <a:t>19.08.2024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8752CFD-E129-4161-9084-F504736E08C8}" type="datetime1">
              <a:rPr lang="ru-RU" smtClean="0"/>
              <a:t>19.08.2024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2EAB55A-1E81-45D1-B60F-0214A4A0010F}" type="datetime1">
              <a:rPr lang="ru-RU" smtClean="0"/>
              <a:t>19.08.2024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CE83E2B-EA7B-4F8E-8028-4AB75BAEE864}" type="datetime1">
              <a:rPr lang="ru-RU" smtClean="0"/>
              <a:t>19.08.2024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0E284A0-1773-4B8A-A087-150A56A745F0}" type="datetime1">
              <a:rPr lang="ru-RU" smtClean="0"/>
              <a:t>19.08.2024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9AC3E-AB3E-481A-ACDA-F44BC1FE2626}" type="datetime1">
              <a:rPr lang="ru-RU" smtClean="0"/>
              <a:t>19.08.2024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4" name="Заголовок 1"/>
          <p:cNvSpPr txBox="1">
            <a:spLocks/>
          </p:cNvSpPr>
          <p:nvPr/>
        </p:nvSpPr>
        <p:spPr>
          <a:xfrm>
            <a:off x="2123728" y="404664"/>
            <a:ext cx="5542384" cy="48687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smtClean="0">
                <a:latin typeface="PT Astra Serif" panose="020A0603040505020204" pitchFamily="18" charset="-52"/>
                <a:ea typeface="PT Astra Serif" panose="020A0603040505020204" pitchFamily="18" charset="-52"/>
              </a:rPr>
              <a:t>Администрация Томской области </a:t>
            </a:r>
            <a:br>
              <a:rPr lang="ru-RU" sz="1600" dirty="0" smtClean="0">
                <a:latin typeface="PT Astra Serif" panose="020A0603040505020204" pitchFamily="18" charset="-52"/>
                <a:ea typeface="PT Astra Serif" panose="020A0603040505020204" pitchFamily="18" charset="-52"/>
              </a:rPr>
            </a:br>
            <a:r>
              <a:rPr lang="ru-RU" sz="1600" dirty="0" smtClean="0">
                <a:latin typeface="PT Astra Serif" panose="020A0603040505020204" pitchFamily="18" charset="-52"/>
                <a:ea typeface="PT Astra Serif" panose="020A0603040505020204" pitchFamily="18" charset="-52"/>
              </a:rPr>
              <a:t>Департамент тарифного регулирования</a:t>
            </a:r>
            <a:endParaRPr lang="ru-RU" sz="1600" dirty="0">
              <a:latin typeface="PT Astra Serif" panose="020A0603040505020204" pitchFamily="18" charset="-52"/>
              <a:ea typeface="PT Astra Serif" panose="020A0603040505020204" pitchFamily="18" charset="-52"/>
            </a:endParaRPr>
          </a:p>
        </p:txBody>
      </p:sp>
      <p:sp>
        <p:nvSpPr>
          <p:cNvPr id="11" name="Заголовок 1"/>
          <p:cNvSpPr txBox="1">
            <a:spLocks/>
          </p:cNvSpPr>
          <p:nvPr/>
        </p:nvSpPr>
        <p:spPr>
          <a:xfrm>
            <a:off x="707768" y="5589240"/>
            <a:ext cx="8018414" cy="792088"/>
          </a:xfrm>
          <a:prstGeom prst="rect">
            <a:avLst/>
          </a:prstGeom>
          <a:scene3d>
            <a:camera prst="orthographicFront"/>
            <a:lightRig rig="threePt" dir="t"/>
          </a:scene3d>
          <a:sp3d>
            <a:bevelT prst="relaxedInset"/>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2000" dirty="0">
              <a:latin typeface="PT Astra Serif" panose="020A0603040505020204" pitchFamily="18" charset="-52"/>
              <a:ea typeface="PT Astra Serif" panose="020A0603040505020204" pitchFamily="18" charset="-52"/>
            </a:endParaRPr>
          </a:p>
        </p:txBody>
      </p:sp>
      <p:sp>
        <p:nvSpPr>
          <p:cNvPr id="5" name="Прямоугольник 4"/>
          <p:cNvSpPr/>
          <p:nvPr/>
        </p:nvSpPr>
        <p:spPr>
          <a:xfrm>
            <a:off x="2304532" y="2060848"/>
            <a:ext cx="5472608" cy="2222147"/>
          </a:xfrm>
          <a:prstGeom prst="rect">
            <a:avLst/>
          </a:prstGeom>
        </p:spPr>
        <p:txBody>
          <a:bodyPr wrap="square">
            <a:spAutoFit/>
          </a:bodyPr>
          <a:lstStyle/>
          <a:p>
            <a:pPr lvl="0" algn="ctr">
              <a:spcBef>
                <a:spcPct val="20000"/>
              </a:spcBef>
            </a:pPr>
            <a:r>
              <a:rPr lang="ru-RU" sz="3200" u="sng"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Льготный тариф на коммунальный ресурс</a:t>
            </a:r>
          </a:p>
          <a:p>
            <a:pPr lvl="0" algn="ctr">
              <a:spcBef>
                <a:spcPct val="20000"/>
              </a:spcBef>
            </a:pPr>
            <a:r>
              <a:rPr lang="ru-RU" sz="3200" u="sng"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 2024</a:t>
            </a:r>
          </a:p>
          <a:p>
            <a:pPr lvl="0" algn="ctr">
              <a:spcBef>
                <a:spcPct val="20000"/>
              </a:spcBef>
            </a:pPr>
            <a:r>
              <a:rPr lang="ru-RU" sz="3000" u="sng"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Особенности применения</a:t>
            </a:r>
            <a:endParaRPr lang="ru-RU" sz="3000" u="sng"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endParaRPr>
          </a:p>
        </p:txBody>
      </p:sp>
      <p:sp>
        <p:nvSpPr>
          <p:cNvPr id="6" name="Номер слайда 5"/>
          <p:cNvSpPr>
            <a:spLocks noGrp="1"/>
          </p:cNvSpPr>
          <p:nvPr>
            <p:ph type="sldNum" sz="quarter" idx="12"/>
          </p:nvPr>
        </p:nvSpPr>
        <p:spPr/>
        <p:txBody>
          <a:bodyPr/>
          <a:lstStyle/>
          <a:p>
            <a:fld id="{B19B0651-EE4F-4900-A07F-96A6BFA9D0F0}" type="slidenum">
              <a:rPr lang="ru-RU" smtClean="0"/>
              <a:t>1</a:t>
            </a:fld>
            <a:endParaRPr lang="ru-RU"/>
          </a:p>
        </p:txBody>
      </p:sp>
    </p:spTree>
    <p:extLst>
      <p:ext uri="{BB962C8B-B14F-4D97-AF65-F5344CB8AC3E}">
        <p14:creationId xmlns:p14="http://schemas.microsoft.com/office/powerpoint/2010/main" val="722534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24744"/>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Требования к участникам отбора</a:t>
            </a:r>
            <a:r>
              <a:rPr lang="en-US"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 </a:t>
            </a:r>
            <a:endPar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endParaRPr>
          </a:p>
          <a:p>
            <a:r>
              <a:rPr lang="ru-RU" sz="1800" b="1" i="1" dirty="0" smtClean="0">
                <a:latin typeface="PT Astra Serif" panose="020A0603040505020204" pitchFamily="18" charset="-52"/>
                <a:ea typeface="PT Astra Serif" panose="020A0603040505020204" pitchFamily="18" charset="-52"/>
              </a:rPr>
              <a:t>на </a:t>
            </a:r>
            <a:r>
              <a:rPr lang="ru-RU" sz="1800" b="1" i="1" dirty="0">
                <a:latin typeface="PT Astra Serif" panose="020A0603040505020204" pitchFamily="18" charset="-52"/>
                <a:ea typeface="PT Astra Serif" panose="020A0603040505020204" pitchFamily="18" charset="-52"/>
              </a:rPr>
              <a:t>1–е число месяца, в котором размещено объявление о проведении отбора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п.8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1" name="Текст 10"/>
          <p:cNvSpPr>
            <a:spLocks noGrp="1"/>
          </p:cNvSpPr>
          <p:nvPr>
            <p:ph type="body" idx="1"/>
          </p:nvPr>
        </p:nvSpPr>
        <p:spPr>
          <a:xfrm>
            <a:off x="505843" y="2183854"/>
            <a:ext cx="4647394" cy="330051"/>
          </a:xfrm>
        </p:spPr>
        <p:txBody>
          <a:bodyPr>
            <a:noAutofit/>
          </a:bodyPr>
          <a:lstStyle/>
          <a:p>
            <a:pPr algn="ctr"/>
            <a:r>
              <a:rPr lang="ru-RU" sz="1800" dirty="0" smtClean="0"/>
              <a:t>Требование</a:t>
            </a:r>
            <a:endParaRPr lang="ru-RU" sz="1800" dirty="0"/>
          </a:p>
        </p:txBody>
      </p:sp>
      <p:sp>
        <p:nvSpPr>
          <p:cNvPr id="12" name="Объект 11"/>
          <p:cNvSpPr>
            <a:spLocks noGrp="1"/>
          </p:cNvSpPr>
          <p:nvPr>
            <p:ph sz="half" idx="2"/>
          </p:nvPr>
        </p:nvSpPr>
        <p:spPr>
          <a:xfrm>
            <a:off x="490424" y="2564904"/>
            <a:ext cx="5247416" cy="3816424"/>
          </a:xfrm>
        </p:spPr>
        <p:txBody>
          <a:bodyPr>
            <a:normAutofit/>
          </a:bodyPr>
          <a:lstStyle/>
          <a:p>
            <a:pPr algn="just"/>
            <a:endParaRPr lang="ru-RU" sz="2500" dirty="0" smtClean="0">
              <a:latin typeface="PT Astra Serif" panose="020A0603040505020204" pitchFamily="18" charset="-52"/>
              <a:ea typeface="PT Astra Serif" panose="020A0603040505020204" pitchFamily="18" charset="-52"/>
            </a:endParaRPr>
          </a:p>
          <a:p>
            <a:pPr algn="just"/>
            <a:r>
              <a:rPr lang="ru-RU" sz="1900" dirty="0">
                <a:latin typeface="PT Astra Serif" panose="020A0603040505020204" pitchFamily="18" charset="-52"/>
                <a:ea typeface="PT Astra Serif" panose="020A0603040505020204" pitchFamily="18" charset="-52"/>
              </a:rPr>
              <a:t>участники отбора не должны получать средства из областного бюджета на основании иных нормативных правовых актов на цель, указанную в пункте 3 </a:t>
            </a:r>
            <a:r>
              <a:rPr lang="ru-RU" sz="1900" dirty="0" smtClean="0">
                <a:latin typeface="PT Astra Serif" panose="020A0603040505020204" pitchFamily="18" charset="-52"/>
                <a:ea typeface="PT Astra Serif" panose="020A0603040505020204" pitchFamily="18" charset="-52"/>
              </a:rPr>
              <a:t>Порядка</a:t>
            </a:r>
          </a:p>
          <a:p>
            <a:pPr algn="just"/>
            <a:endParaRPr lang="ru-RU" sz="1900" dirty="0" smtClean="0">
              <a:latin typeface="PT Astra Serif" panose="020A0603040505020204" pitchFamily="18" charset="-52"/>
              <a:ea typeface="PT Astra Serif" panose="020A0603040505020204" pitchFamily="18" charset="-52"/>
            </a:endParaRPr>
          </a:p>
          <a:p>
            <a:pPr algn="just"/>
            <a:r>
              <a:rPr lang="ru-RU" sz="1900" dirty="0">
                <a:latin typeface="PT Astra Serif" panose="020A0603040505020204" pitchFamily="18" charset="-52"/>
                <a:ea typeface="PT Astra Serif" panose="020A0603040505020204" pitchFamily="18" charset="-52"/>
              </a:rPr>
              <a:t>участники отбора не должны находиться в перечне организаций и физических лиц, в отношении которых имеются сведения об их причастности к экстремистской деятельности или терроризму</a:t>
            </a:r>
            <a:endParaRPr lang="ru-RU" sz="1900" dirty="0" smtClean="0">
              <a:latin typeface="PT Astra Serif" panose="020A0603040505020204" pitchFamily="18" charset="-52"/>
              <a:ea typeface="PT Astra Serif" panose="020A0603040505020204" pitchFamily="18" charset="-52"/>
            </a:endParaRPr>
          </a:p>
          <a:p>
            <a:pPr algn="just"/>
            <a:endParaRPr lang="ru-RU" sz="2800" dirty="0" smtClean="0">
              <a:latin typeface="PT Astra Serif" panose="020A0603040505020204" pitchFamily="18" charset="-52"/>
              <a:ea typeface="PT Astra Serif" panose="020A0603040505020204" pitchFamily="18" charset="-52"/>
            </a:endParaRPr>
          </a:p>
          <a:p>
            <a:pPr algn="just"/>
            <a:endParaRPr lang="ru-RU" sz="2800" dirty="0">
              <a:latin typeface="PT Astra Serif" panose="020A0603040505020204" pitchFamily="18" charset="-52"/>
              <a:ea typeface="PT Astra Serif" panose="020A0603040505020204" pitchFamily="18" charset="-52"/>
            </a:endParaRPr>
          </a:p>
          <a:p>
            <a:pPr algn="just"/>
            <a:endParaRPr lang="ru-RU" sz="1800" dirty="0"/>
          </a:p>
        </p:txBody>
      </p:sp>
      <p:sp>
        <p:nvSpPr>
          <p:cNvPr id="13" name="Текст 12"/>
          <p:cNvSpPr>
            <a:spLocks noGrp="1"/>
          </p:cNvSpPr>
          <p:nvPr>
            <p:ph type="body" sz="quarter" idx="3"/>
          </p:nvPr>
        </p:nvSpPr>
        <p:spPr>
          <a:xfrm>
            <a:off x="5364088" y="2132856"/>
            <a:ext cx="3206100" cy="345046"/>
          </a:xfrm>
        </p:spPr>
        <p:txBody>
          <a:bodyPr>
            <a:noAutofit/>
          </a:bodyPr>
          <a:lstStyle/>
          <a:p>
            <a:pPr algn="ctr"/>
            <a:r>
              <a:rPr lang="ru-RU" sz="1800" dirty="0" smtClean="0"/>
              <a:t>Документ подтверждение</a:t>
            </a:r>
            <a:endParaRPr lang="ru-RU" sz="1800" dirty="0"/>
          </a:p>
        </p:txBody>
      </p:sp>
      <p:sp>
        <p:nvSpPr>
          <p:cNvPr id="14" name="Объект 13"/>
          <p:cNvSpPr>
            <a:spLocks noGrp="1"/>
          </p:cNvSpPr>
          <p:nvPr>
            <p:ph sz="quarter" idx="4"/>
          </p:nvPr>
        </p:nvSpPr>
        <p:spPr>
          <a:xfrm>
            <a:off x="5868144" y="2780928"/>
            <a:ext cx="2952328" cy="3417242"/>
          </a:xfrm>
        </p:spPr>
        <p:txBody>
          <a:bodyPr>
            <a:normAutofit/>
          </a:bodyPr>
          <a:lstStyle/>
          <a:p>
            <a:endParaRPr lang="ru-RU" sz="1800" dirty="0" smtClean="0">
              <a:solidFill>
                <a:srgbClr val="FF0000"/>
              </a:solidFill>
              <a:latin typeface="PT Astra Serif" panose="020A0603040505020204" pitchFamily="18" charset="-52"/>
              <a:ea typeface="PT Astra Serif" panose="020A0603040505020204" pitchFamily="18" charset="-52"/>
            </a:endParaRPr>
          </a:p>
          <a:p>
            <a:r>
              <a:rPr lang="ru-RU" sz="1800" dirty="0">
                <a:solidFill>
                  <a:srgbClr val="FF0000"/>
                </a:solidFill>
                <a:latin typeface="PT Astra Serif" panose="020A0603040505020204" pitchFamily="18" charset="-52"/>
                <a:ea typeface="PT Astra Serif" panose="020A0603040505020204" pitchFamily="18" charset="-52"/>
              </a:rPr>
              <a:t>справка </a:t>
            </a:r>
            <a:r>
              <a:rPr lang="ru-RU" sz="1800" dirty="0" smtClean="0">
                <a:solidFill>
                  <a:srgbClr val="FF0000"/>
                </a:solidFill>
                <a:latin typeface="PT Astra Serif" panose="020A0603040505020204" pitchFamily="18" charset="-52"/>
                <a:ea typeface="PT Astra Serif" panose="020A0603040505020204" pitchFamily="18" charset="-52"/>
              </a:rPr>
              <a:t>по форме РСО</a:t>
            </a:r>
          </a:p>
          <a:p>
            <a:endParaRPr lang="ru-RU" sz="1800" dirty="0" smtClean="0">
              <a:solidFill>
                <a:srgbClr val="FF0000"/>
              </a:solidFill>
              <a:latin typeface="PT Astra Serif" panose="020A0603040505020204" pitchFamily="18" charset="-52"/>
              <a:ea typeface="PT Astra Serif" panose="020A0603040505020204" pitchFamily="18" charset="-52"/>
            </a:endParaRPr>
          </a:p>
          <a:p>
            <a:endParaRPr lang="ru-RU" sz="1800" dirty="0">
              <a:solidFill>
                <a:srgbClr val="FF0000"/>
              </a:solidFill>
              <a:latin typeface="PT Astra Serif" panose="020A0603040505020204" pitchFamily="18" charset="-52"/>
              <a:ea typeface="PT Astra Serif" panose="020A0603040505020204" pitchFamily="18" charset="-52"/>
            </a:endParaRPr>
          </a:p>
          <a:p>
            <a:endParaRPr lang="ru-RU" sz="1800" dirty="0" smtClean="0">
              <a:solidFill>
                <a:srgbClr val="FF0000"/>
              </a:solidFill>
              <a:latin typeface="PT Astra Serif" panose="020A0603040505020204" pitchFamily="18" charset="-52"/>
              <a:ea typeface="PT Astra Serif" panose="020A0603040505020204" pitchFamily="18" charset="-52"/>
            </a:endParaRPr>
          </a:p>
          <a:p>
            <a:endParaRPr lang="ru-RU" sz="1800" dirty="0">
              <a:solidFill>
                <a:srgbClr val="FF0000"/>
              </a:solidFill>
              <a:latin typeface="PT Astra Serif" panose="020A0603040505020204" pitchFamily="18" charset="-52"/>
              <a:ea typeface="PT Astra Serif" panose="020A0603040505020204" pitchFamily="18" charset="-52"/>
            </a:endParaRPr>
          </a:p>
          <a:p>
            <a:r>
              <a:rPr lang="ru-RU" sz="1800" dirty="0">
                <a:solidFill>
                  <a:srgbClr val="FF0000"/>
                </a:solidFill>
                <a:latin typeface="PT Astra Serif" panose="020A0603040505020204" pitchFamily="18" charset="-52"/>
                <a:ea typeface="PT Astra Serif" panose="020A0603040505020204" pitchFamily="18" charset="-52"/>
              </a:rPr>
              <a:t>справка по форме РСО</a:t>
            </a:r>
          </a:p>
          <a:p>
            <a:endParaRPr lang="ru-RU" dirty="0"/>
          </a:p>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10</a:t>
            </a:fld>
            <a:endParaRPr lang="ru-RU"/>
          </a:p>
        </p:txBody>
      </p:sp>
    </p:spTree>
    <p:extLst>
      <p:ext uri="{BB962C8B-B14F-4D97-AF65-F5344CB8AC3E}">
        <p14:creationId xmlns:p14="http://schemas.microsoft.com/office/powerpoint/2010/main" val="18150784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24744"/>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Требования к участникам отбора</a:t>
            </a:r>
            <a:r>
              <a:rPr lang="en-US"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 </a:t>
            </a:r>
            <a:endPar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endParaRPr>
          </a:p>
          <a:p>
            <a:r>
              <a:rPr lang="ru-RU" sz="1800" b="1" i="1" dirty="0" smtClean="0">
                <a:latin typeface="PT Astra Serif" panose="020A0603040505020204" pitchFamily="18" charset="-52"/>
                <a:ea typeface="PT Astra Serif" panose="020A0603040505020204" pitchFamily="18" charset="-52"/>
              </a:rPr>
              <a:t>на </a:t>
            </a:r>
            <a:r>
              <a:rPr lang="ru-RU" sz="1800" b="1" i="1" dirty="0">
                <a:latin typeface="PT Astra Serif" panose="020A0603040505020204" pitchFamily="18" charset="-52"/>
                <a:ea typeface="PT Astra Serif" panose="020A0603040505020204" pitchFamily="18" charset="-52"/>
              </a:rPr>
              <a:t>1–е число месяца, в котором размещено объявление о проведении отбора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п.8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1" name="Текст 10"/>
          <p:cNvSpPr>
            <a:spLocks noGrp="1"/>
          </p:cNvSpPr>
          <p:nvPr>
            <p:ph type="body" idx="1"/>
          </p:nvPr>
        </p:nvSpPr>
        <p:spPr>
          <a:xfrm>
            <a:off x="505842" y="2183854"/>
            <a:ext cx="5650333" cy="330051"/>
          </a:xfrm>
        </p:spPr>
        <p:txBody>
          <a:bodyPr>
            <a:noAutofit/>
          </a:bodyPr>
          <a:lstStyle/>
          <a:p>
            <a:pPr algn="ctr"/>
            <a:r>
              <a:rPr lang="ru-RU" sz="1800" dirty="0" smtClean="0"/>
              <a:t>Требование</a:t>
            </a:r>
            <a:endParaRPr lang="ru-RU" sz="1800" dirty="0"/>
          </a:p>
        </p:txBody>
      </p:sp>
      <p:sp>
        <p:nvSpPr>
          <p:cNvPr id="12" name="Объект 11"/>
          <p:cNvSpPr>
            <a:spLocks noGrp="1"/>
          </p:cNvSpPr>
          <p:nvPr>
            <p:ph sz="half" idx="2"/>
          </p:nvPr>
        </p:nvSpPr>
        <p:spPr>
          <a:xfrm>
            <a:off x="490424" y="2564904"/>
            <a:ext cx="5809768" cy="3816424"/>
          </a:xfrm>
        </p:spPr>
        <p:txBody>
          <a:bodyPr>
            <a:normAutofit fontScale="70000" lnSpcReduction="20000"/>
          </a:bodyPr>
          <a:lstStyle/>
          <a:p>
            <a:pPr algn="just"/>
            <a:r>
              <a:rPr lang="ru-RU" sz="2000" dirty="0" smtClean="0">
                <a:latin typeface="PT Astra Serif" panose="020A0603040505020204" pitchFamily="18" charset="-52"/>
                <a:ea typeface="PT Astra Serif" panose="020A0603040505020204" pitchFamily="18" charset="-52"/>
              </a:rPr>
              <a:t>в </a:t>
            </a:r>
            <a:r>
              <a:rPr lang="ru-RU" sz="2000" dirty="0">
                <a:latin typeface="PT Astra Serif" panose="020A0603040505020204" pitchFamily="18" charset="-52"/>
                <a:ea typeface="PT Astra Serif" panose="020A0603040505020204" pitchFamily="18" charset="-52"/>
              </a:rPr>
              <a:t>реестре дисквалифицированных лиц отсутствуют сведения о дисквалифицированных руководителе, членах коллегиального исполнительного органа, лице, исполняющем функции единоличного исполнительного органа, или главном бухгалтере участника отбора, являющегося юридическим лицом, об индивидуальном предпринимателе, являющемся участником отбора </a:t>
            </a:r>
            <a:endParaRPr lang="ru-RU" sz="2000" dirty="0" smtClean="0">
              <a:latin typeface="PT Astra Serif" panose="020A0603040505020204" pitchFamily="18" charset="-52"/>
              <a:ea typeface="PT Astra Serif" panose="020A0603040505020204" pitchFamily="18" charset="-52"/>
            </a:endParaRPr>
          </a:p>
          <a:p>
            <a:pPr algn="just"/>
            <a:endParaRPr lang="ru-RU" sz="1900" dirty="0" smtClean="0">
              <a:latin typeface="PT Astra Serif" panose="020A0603040505020204" pitchFamily="18" charset="-52"/>
              <a:ea typeface="PT Astra Serif" panose="020A0603040505020204" pitchFamily="18" charset="-52"/>
            </a:endParaRPr>
          </a:p>
          <a:p>
            <a:pPr algn="just"/>
            <a:r>
              <a:rPr lang="ru-RU" sz="2000" dirty="0">
                <a:latin typeface="PT Astra Serif" panose="020A0603040505020204" pitchFamily="18" charset="-52"/>
                <a:ea typeface="PT Astra Serif" panose="020A0603040505020204" pitchFamily="18" charset="-52"/>
              </a:rPr>
              <a:t>участники отбора не должны находиться в составляемых в рамках реализации полномочий, предусмотренных главой VII Устава ООН, Советом Безопасности ООН или органами, специально созданными решениями Совета Безопасности ООН, перечнях организаций и физических лиц, связанных с террористическими организациями и террористами или с распространением оружия массового </a:t>
            </a:r>
            <a:r>
              <a:rPr lang="ru-RU" sz="2000" dirty="0" smtClean="0">
                <a:latin typeface="PT Astra Serif" panose="020A0603040505020204" pitchFamily="18" charset="-52"/>
                <a:ea typeface="PT Astra Serif" panose="020A0603040505020204" pitchFamily="18" charset="-52"/>
              </a:rPr>
              <a:t>уничтожения</a:t>
            </a:r>
          </a:p>
          <a:p>
            <a:pPr algn="just"/>
            <a:endParaRPr lang="ru-RU" sz="2000" dirty="0" smtClean="0">
              <a:latin typeface="PT Astra Serif" panose="020A0603040505020204" pitchFamily="18" charset="-52"/>
              <a:ea typeface="PT Astra Serif" panose="020A0603040505020204" pitchFamily="18" charset="-52"/>
            </a:endParaRPr>
          </a:p>
          <a:p>
            <a:pPr algn="just"/>
            <a:r>
              <a:rPr lang="ru-RU" sz="2000" dirty="0">
                <a:latin typeface="PT Astra Serif" panose="020A0603040505020204" pitchFamily="18" charset="-52"/>
                <a:ea typeface="PT Astra Serif" panose="020A0603040505020204" pitchFamily="18" charset="-52"/>
              </a:rPr>
              <a:t>участник отбора не является иностранным агентом в соответствии с Федеральным законом «О контроле за деятельностью лиц, находящихся под иностранным влиянием.»</a:t>
            </a:r>
            <a:endParaRPr lang="ru-RU" sz="2000" dirty="0" smtClean="0">
              <a:latin typeface="PT Astra Serif" panose="020A0603040505020204" pitchFamily="18" charset="-52"/>
              <a:ea typeface="PT Astra Serif" panose="020A0603040505020204" pitchFamily="18" charset="-52"/>
            </a:endParaRPr>
          </a:p>
          <a:p>
            <a:pPr algn="just"/>
            <a:endParaRPr lang="ru-RU" sz="2800" dirty="0" smtClean="0">
              <a:latin typeface="PT Astra Serif" panose="020A0603040505020204" pitchFamily="18" charset="-52"/>
              <a:ea typeface="PT Astra Serif" panose="020A0603040505020204" pitchFamily="18" charset="-52"/>
            </a:endParaRPr>
          </a:p>
          <a:p>
            <a:pPr algn="just"/>
            <a:endParaRPr lang="ru-RU" sz="2800" dirty="0">
              <a:latin typeface="PT Astra Serif" panose="020A0603040505020204" pitchFamily="18" charset="-52"/>
              <a:ea typeface="PT Astra Serif" panose="020A0603040505020204" pitchFamily="18" charset="-52"/>
            </a:endParaRPr>
          </a:p>
          <a:p>
            <a:pPr algn="just"/>
            <a:endParaRPr lang="ru-RU" sz="1800" dirty="0"/>
          </a:p>
        </p:txBody>
      </p:sp>
      <p:sp>
        <p:nvSpPr>
          <p:cNvPr id="13" name="Текст 12"/>
          <p:cNvSpPr>
            <a:spLocks noGrp="1"/>
          </p:cNvSpPr>
          <p:nvPr>
            <p:ph type="body" sz="quarter" idx="3"/>
          </p:nvPr>
        </p:nvSpPr>
        <p:spPr>
          <a:xfrm>
            <a:off x="6156176" y="2132856"/>
            <a:ext cx="2736304" cy="360040"/>
          </a:xfrm>
        </p:spPr>
        <p:txBody>
          <a:bodyPr>
            <a:noAutofit/>
          </a:bodyPr>
          <a:lstStyle/>
          <a:p>
            <a:pPr algn="ctr"/>
            <a:r>
              <a:rPr lang="ru-RU" sz="1500" dirty="0" smtClean="0"/>
              <a:t>Документ подтверждение</a:t>
            </a:r>
            <a:endParaRPr lang="ru-RU" sz="1500" dirty="0"/>
          </a:p>
        </p:txBody>
      </p:sp>
      <p:sp>
        <p:nvSpPr>
          <p:cNvPr id="14" name="Объект 13"/>
          <p:cNvSpPr>
            <a:spLocks noGrp="1"/>
          </p:cNvSpPr>
          <p:nvPr>
            <p:ph sz="quarter" idx="4"/>
          </p:nvPr>
        </p:nvSpPr>
        <p:spPr>
          <a:xfrm>
            <a:off x="6516216" y="2564904"/>
            <a:ext cx="2304256" cy="3417242"/>
          </a:xfrm>
        </p:spPr>
        <p:txBody>
          <a:bodyPr>
            <a:normAutofit/>
          </a:bodyPr>
          <a:lstStyle/>
          <a:p>
            <a:endParaRPr lang="ru-RU" sz="1800" dirty="0" smtClean="0">
              <a:solidFill>
                <a:srgbClr val="FF0000"/>
              </a:solidFill>
              <a:latin typeface="PT Astra Serif" panose="020A0603040505020204" pitchFamily="18" charset="-52"/>
              <a:ea typeface="PT Astra Serif" panose="020A0603040505020204" pitchFamily="18" charset="-52"/>
            </a:endParaRPr>
          </a:p>
          <a:p>
            <a:endParaRPr lang="ru-RU" sz="1800" dirty="0" smtClean="0">
              <a:solidFill>
                <a:srgbClr val="FF0000"/>
              </a:solidFill>
              <a:latin typeface="PT Astra Serif" panose="020A0603040505020204" pitchFamily="18" charset="-52"/>
              <a:ea typeface="PT Astra Serif" panose="020A0603040505020204" pitchFamily="18" charset="-52"/>
            </a:endParaRPr>
          </a:p>
          <a:p>
            <a:endParaRPr lang="ru-RU" sz="1800" dirty="0">
              <a:solidFill>
                <a:srgbClr val="FF0000"/>
              </a:solidFill>
              <a:latin typeface="PT Astra Serif" panose="020A0603040505020204" pitchFamily="18" charset="-52"/>
              <a:ea typeface="PT Astra Serif" panose="020A0603040505020204" pitchFamily="18" charset="-52"/>
            </a:endParaRPr>
          </a:p>
          <a:p>
            <a:endParaRPr lang="ru-RU" sz="1800" dirty="0" smtClean="0">
              <a:solidFill>
                <a:srgbClr val="FF0000"/>
              </a:solidFill>
              <a:latin typeface="PT Astra Serif" panose="020A0603040505020204" pitchFamily="18" charset="-52"/>
              <a:ea typeface="PT Astra Serif" panose="020A0603040505020204" pitchFamily="18" charset="-52"/>
            </a:endParaRPr>
          </a:p>
          <a:p>
            <a:r>
              <a:rPr lang="ru-RU" sz="1800" dirty="0" smtClean="0">
                <a:solidFill>
                  <a:srgbClr val="FF0000"/>
                </a:solidFill>
                <a:latin typeface="PT Astra Serif" panose="020A0603040505020204" pitchFamily="18" charset="-52"/>
                <a:ea typeface="PT Astra Serif" panose="020A0603040505020204" pitchFamily="18" charset="-52"/>
              </a:rPr>
              <a:t>справка </a:t>
            </a:r>
            <a:r>
              <a:rPr lang="ru-RU" sz="1800" dirty="0">
                <a:solidFill>
                  <a:srgbClr val="FF0000"/>
                </a:solidFill>
                <a:latin typeface="PT Astra Serif" panose="020A0603040505020204" pitchFamily="18" charset="-52"/>
                <a:ea typeface="PT Astra Serif" panose="020A0603040505020204" pitchFamily="18" charset="-52"/>
              </a:rPr>
              <a:t>по форме РСО</a:t>
            </a:r>
          </a:p>
          <a:p>
            <a:endParaRPr lang="ru-RU" sz="1800" dirty="0">
              <a:solidFill>
                <a:srgbClr val="FF0000"/>
              </a:solidFill>
              <a:latin typeface="PT Astra Serif" panose="020A0603040505020204" pitchFamily="18" charset="-52"/>
              <a:ea typeface="PT Astra Serif" panose="020A0603040505020204" pitchFamily="18" charset="-52"/>
            </a:endParaRPr>
          </a:p>
          <a:p>
            <a:endParaRPr lang="ru-RU" sz="1800" dirty="0" smtClean="0">
              <a:solidFill>
                <a:srgbClr val="FF0000"/>
              </a:solidFill>
              <a:latin typeface="PT Astra Serif" panose="020A0603040505020204" pitchFamily="18" charset="-52"/>
              <a:ea typeface="PT Astra Serif" panose="020A0603040505020204" pitchFamily="18" charset="-52"/>
            </a:endParaRPr>
          </a:p>
          <a:p>
            <a:endParaRPr lang="ru-RU" sz="1800" dirty="0">
              <a:solidFill>
                <a:srgbClr val="FF0000"/>
              </a:solidFill>
              <a:latin typeface="PT Astra Serif" panose="020A0603040505020204" pitchFamily="18" charset="-52"/>
              <a:ea typeface="PT Astra Serif" panose="020A0603040505020204" pitchFamily="18" charset="-52"/>
            </a:endParaRPr>
          </a:p>
          <a:p>
            <a:endParaRPr lang="ru-RU" dirty="0"/>
          </a:p>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11</a:t>
            </a:fld>
            <a:endParaRPr lang="ru-RU"/>
          </a:p>
        </p:txBody>
      </p:sp>
    </p:spTree>
    <p:extLst>
      <p:ext uri="{BB962C8B-B14F-4D97-AF65-F5344CB8AC3E}">
        <p14:creationId xmlns:p14="http://schemas.microsoft.com/office/powerpoint/2010/main" val="35529121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268760"/>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Документы, предоставляемые участниками отбора для проведения отбора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п.9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5" name="Прямоугольник 4"/>
          <p:cNvSpPr/>
          <p:nvPr/>
        </p:nvSpPr>
        <p:spPr>
          <a:xfrm>
            <a:off x="467544" y="2060848"/>
            <a:ext cx="8330646" cy="4278094"/>
          </a:xfrm>
          <a:prstGeom prst="rect">
            <a:avLst/>
          </a:prstGeom>
        </p:spPr>
        <p:txBody>
          <a:bodyPr wrap="square">
            <a:spAutoFit/>
          </a:bodyPr>
          <a:lstStyle/>
          <a:p>
            <a:pPr algn="ctr"/>
            <a:r>
              <a:rPr lang="ru-RU" sz="1600" b="1" i="1" dirty="0">
                <a:solidFill>
                  <a:srgbClr val="FF0000"/>
                </a:solidFill>
              </a:rPr>
              <a:t>ВАЖНО! </a:t>
            </a:r>
            <a:r>
              <a:rPr lang="ru-RU" sz="1600" b="1" i="1" dirty="0"/>
              <a:t>- </a:t>
            </a:r>
            <a:r>
              <a:rPr lang="ru-RU" sz="1600" b="1" i="1" dirty="0" smtClean="0"/>
              <a:t> П</a:t>
            </a:r>
            <a:r>
              <a:rPr lang="ru-RU" sz="1600" b="1" i="1" dirty="0" smtClean="0">
                <a:latin typeface="PT Astra Serif" panose="020A0603040505020204" pitchFamily="18" charset="-52"/>
                <a:ea typeface="PT Astra Serif" panose="020A0603040505020204" pitchFamily="18" charset="-52"/>
              </a:rPr>
              <a:t>редоставление осуществляется в адрес Департамента по месту и в сроки, указанные в объявлении об отборе </a:t>
            </a:r>
            <a:r>
              <a:rPr lang="ru-RU" sz="1600" b="1" i="1" dirty="0" smtClean="0">
                <a:solidFill>
                  <a:srgbClr val="FF0000"/>
                </a:solidFill>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в бумажном виде</a:t>
            </a:r>
            <a:endParaRPr lang="en-US" sz="1600" b="1" i="1" dirty="0" smtClean="0">
              <a:solidFill>
                <a:srgbClr val="FF0000"/>
              </a:solidFill>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endParaRPr>
          </a:p>
          <a:p>
            <a:pPr algn="ctr"/>
            <a:endParaRPr lang="en-US" sz="1600" b="1" i="1" dirty="0" smtClean="0">
              <a:latin typeface="PT Astra Serif" panose="020A0603040505020204" pitchFamily="18" charset="-52"/>
              <a:ea typeface="PT Astra Serif" panose="020A0603040505020204" pitchFamily="18" charset="-52"/>
            </a:endParaRPr>
          </a:p>
          <a:p>
            <a:pPr marL="342900" indent="-342900" algn="just">
              <a:buFont typeface="+mj-lt"/>
              <a:buAutoNum type="arabicPeriod"/>
            </a:pPr>
            <a:r>
              <a:rPr lang="ru-RU" sz="1400" dirty="0" smtClean="0">
                <a:latin typeface="PT Astra Serif" panose="020A0603040505020204" pitchFamily="18" charset="-52"/>
                <a:ea typeface="PT Astra Serif" panose="020A0603040505020204" pitchFamily="18" charset="-52"/>
              </a:rPr>
              <a:t>заявка  </a:t>
            </a:r>
            <a:r>
              <a:rPr lang="ru-RU" sz="1400" dirty="0">
                <a:latin typeface="PT Astra Serif" panose="020A0603040505020204" pitchFamily="18" charset="-52"/>
                <a:ea typeface="PT Astra Serif" panose="020A0603040505020204" pitchFamily="18" charset="-52"/>
              </a:rPr>
              <a:t>по форме согласно приложению к постановлению № </a:t>
            </a:r>
            <a:r>
              <a:rPr lang="ru-RU" sz="1400" dirty="0" smtClean="0">
                <a:latin typeface="PT Astra Serif" panose="020A0603040505020204" pitchFamily="18" charset="-52"/>
                <a:ea typeface="PT Astra Serif" panose="020A0603040505020204" pitchFamily="18" charset="-52"/>
              </a:rPr>
              <a:t>205а</a:t>
            </a:r>
            <a:r>
              <a:rPr lang="en-US" sz="1400" dirty="0" smtClean="0">
                <a:latin typeface="PT Astra Serif" panose="020A0603040505020204" pitchFamily="18" charset="-52"/>
                <a:ea typeface="PT Astra Serif" panose="020A0603040505020204" pitchFamily="18" charset="-52"/>
              </a:rPr>
              <a:t>;</a:t>
            </a:r>
            <a:endParaRPr lang="ru-RU" sz="1400" dirty="0" smtClean="0">
              <a:latin typeface="PT Astra Serif" panose="020A0603040505020204" pitchFamily="18" charset="-52"/>
              <a:ea typeface="PT Astra Serif" panose="020A0603040505020204" pitchFamily="18" charset="-52"/>
            </a:endParaRPr>
          </a:p>
          <a:p>
            <a:pPr marL="342900" indent="-342900" algn="just">
              <a:buFont typeface="+mj-lt"/>
              <a:buAutoNum type="arabicPeriod"/>
            </a:pPr>
            <a:endParaRPr lang="en-US" sz="1400" dirty="0">
              <a:latin typeface="PT Astra Serif" panose="020A0603040505020204" pitchFamily="18" charset="-52"/>
              <a:ea typeface="PT Astra Serif" panose="020A0603040505020204" pitchFamily="18" charset="-52"/>
            </a:endParaRPr>
          </a:p>
          <a:p>
            <a:pPr marL="342900" indent="-342900" algn="just">
              <a:buFont typeface="+mj-lt"/>
              <a:buAutoNum type="arabicPeriod"/>
            </a:pPr>
            <a:r>
              <a:rPr lang="ru-RU" sz="1400" dirty="0" smtClean="0">
                <a:latin typeface="PT Astra Serif" panose="020A0603040505020204" pitchFamily="18" charset="-52"/>
                <a:ea typeface="PT Astra Serif" panose="020A0603040505020204" pitchFamily="18" charset="-52"/>
              </a:rPr>
              <a:t>надлежащим образом заверенные копии правоустанавливающих документов (копии гражданско-правовых договоров, концессионных соглашений, при реорганизации юридического лица - передаточных актов), подтверждающих право собственности, иное законное право в отношении объектов недвижимости (зданий, строений, сооружений, земельных участков), используемых для осуществления регулируемой деятельности, права на которые не зарегистрированы в Едином государственном реестре недвижимости (в случае если такие права зарегистрированы в указанном реестре, представляются сведения об этих зданиях, строениях, сооружениях, земельных участках)</a:t>
            </a:r>
            <a:r>
              <a:rPr lang="en-US" sz="1400" dirty="0" smtClean="0">
                <a:latin typeface="PT Astra Serif" panose="020A0603040505020204" pitchFamily="18" charset="-52"/>
                <a:ea typeface="PT Astra Serif" panose="020A0603040505020204" pitchFamily="18" charset="-52"/>
              </a:rPr>
              <a:t>;</a:t>
            </a:r>
            <a:endParaRPr lang="ru-RU" sz="1400" dirty="0" smtClean="0">
              <a:latin typeface="PT Astra Serif" panose="020A0603040505020204" pitchFamily="18" charset="-52"/>
              <a:ea typeface="PT Astra Serif" panose="020A0603040505020204" pitchFamily="18" charset="-52"/>
            </a:endParaRPr>
          </a:p>
          <a:p>
            <a:pPr marL="342900" indent="-342900" algn="just">
              <a:buFont typeface="+mj-lt"/>
              <a:buAutoNum type="arabicPeriod"/>
            </a:pPr>
            <a:endParaRPr lang="ru-RU" sz="1400" dirty="0" smtClean="0">
              <a:latin typeface="PT Astra Serif" panose="020A0603040505020204" pitchFamily="18" charset="-52"/>
              <a:ea typeface="PT Astra Serif" panose="020A0603040505020204" pitchFamily="18" charset="-52"/>
            </a:endParaRPr>
          </a:p>
          <a:p>
            <a:pPr marL="342900" indent="-342900">
              <a:buFont typeface="+mj-lt"/>
              <a:buAutoNum type="arabicPeriod"/>
            </a:pPr>
            <a:r>
              <a:rPr lang="ru-RU" sz="1400" dirty="0" smtClean="0">
                <a:latin typeface="PT Astra Serif" panose="020A0603040505020204" pitchFamily="18" charset="-52"/>
                <a:ea typeface="PT Astra Serif" panose="020A0603040505020204" pitchFamily="18" charset="-52"/>
              </a:rPr>
              <a:t>оригиналы либо надлежащим образом заверенные копии документов, подтверждающих соответствие участника отбора требованиям, указанные в пункте</a:t>
            </a:r>
            <a:r>
              <a:rPr lang="en-US" sz="1400" dirty="0" smtClean="0">
                <a:latin typeface="PT Astra Serif" panose="020A0603040505020204" pitchFamily="18" charset="-52"/>
                <a:ea typeface="PT Astra Serif" panose="020A0603040505020204" pitchFamily="18" charset="-52"/>
              </a:rPr>
              <a:t> 8 </a:t>
            </a:r>
            <a:r>
              <a:rPr lang="ru-RU" sz="1400" dirty="0" smtClean="0">
                <a:latin typeface="PT Astra Serif" panose="020A0603040505020204" pitchFamily="18" charset="-52"/>
                <a:ea typeface="PT Astra Serif" panose="020A0603040505020204" pitchFamily="18" charset="-52"/>
              </a:rPr>
              <a:t>Порядка</a:t>
            </a:r>
            <a:r>
              <a:rPr lang="en-US" sz="1400" dirty="0" smtClean="0">
                <a:latin typeface="PT Astra Serif" panose="020A0603040505020204" pitchFamily="18" charset="-52"/>
                <a:ea typeface="PT Astra Serif" panose="020A0603040505020204" pitchFamily="18" charset="-52"/>
              </a:rPr>
              <a:t>;</a:t>
            </a:r>
            <a:r>
              <a:rPr lang="ru-RU" sz="1400" dirty="0" smtClean="0">
                <a:latin typeface="PT Astra Serif" panose="020A0603040505020204" pitchFamily="18" charset="-52"/>
                <a:ea typeface="PT Astra Serif" panose="020A0603040505020204" pitchFamily="18" charset="-52"/>
              </a:rPr>
              <a:t/>
            </a:r>
            <a:br>
              <a:rPr lang="ru-RU" sz="1400" dirty="0" smtClean="0">
                <a:latin typeface="PT Astra Serif" panose="020A0603040505020204" pitchFamily="18" charset="-52"/>
                <a:ea typeface="PT Astra Serif" panose="020A0603040505020204" pitchFamily="18" charset="-52"/>
              </a:rPr>
            </a:br>
            <a:endParaRPr lang="ru-RU" sz="1400" dirty="0" smtClean="0">
              <a:latin typeface="PT Astra Serif" panose="020A0603040505020204" pitchFamily="18" charset="-52"/>
              <a:ea typeface="PT Astra Serif" panose="020A0603040505020204" pitchFamily="18" charset="-52"/>
            </a:endParaRPr>
          </a:p>
          <a:p>
            <a:pPr marL="342900" indent="-342900">
              <a:buFont typeface="+mj-lt"/>
              <a:buAutoNum type="arabicPeriod"/>
            </a:pPr>
            <a:r>
              <a:rPr lang="ru-RU" sz="1400" dirty="0" smtClean="0">
                <a:latin typeface="PT Astra Serif" panose="020A0603040505020204" pitchFamily="18" charset="-52"/>
                <a:ea typeface="PT Astra Serif" panose="020A0603040505020204" pitchFamily="18" charset="-52"/>
              </a:rPr>
              <a:t>заверенные руководителем участника отбора копии документов, подтверждающих полномочия лиц, имеющих право без доверенности действовать от имени юридического лица.</a:t>
            </a:r>
          </a:p>
          <a:p>
            <a:pPr marL="171450" lvl="0" indent="-171450" algn="just">
              <a:buFont typeface="Wingdings" panose="05000000000000000000" pitchFamily="2" charset="2"/>
              <a:buChar char="Ø"/>
            </a:pPr>
            <a:endParaRPr lang="ru-RU" sz="1400" dirty="0">
              <a:latin typeface="PT Astra Serif" panose="020A0603040505020204" pitchFamily="18" charset="-52"/>
              <a:ea typeface="PT Astra Serif" panose="020A0603040505020204" pitchFamily="18" charset="-52"/>
            </a:endParaRPr>
          </a:p>
        </p:txBody>
      </p:sp>
      <p:sp>
        <p:nvSpPr>
          <p:cNvPr id="6" name="Номер слайда 5"/>
          <p:cNvSpPr>
            <a:spLocks noGrp="1"/>
          </p:cNvSpPr>
          <p:nvPr>
            <p:ph type="sldNum" sz="quarter" idx="12"/>
          </p:nvPr>
        </p:nvSpPr>
        <p:spPr/>
        <p:txBody>
          <a:bodyPr/>
          <a:lstStyle/>
          <a:p>
            <a:fld id="{B19B0651-EE4F-4900-A07F-96A6BFA9D0F0}" type="slidenum">
              <a:rPr lang="ru-RU" smtClean="0"/>
              <a:t>12</a:t>
            </a:fld>
            <a:endParaRPr lang="ru-RU"/>
          </a:p>
        </p:txBody>
      </p:sp>
    </p:spTree>
    <p:extLst>
      <p:ext uri="{BB962C8B-B14F-4D97-AF65-F5344CB8AC3E}">
        <p14:creationId xmlns:p14="http://schemas.microsoft.com/office/powerpoint/2010/main" val="2863833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268760"/>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Документы, предоставляемые участниками отбора для проведения отбора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п.9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5" name="Прямоугольник 4"/>
          <p:cNvSpPr/>
          <p:nvPr/>
        </p:nvSpPr>
        <p:spPr>
          <a:xfrm>
            <a:off x="395536" y="2348880"/>
            <a:ext cx="8330646" cy="4401205"/>
          </a:xfrm>
          <a:prstGeom prst="rect">
            <a:avLst/>
          </a:prstGeom>
        </p:spPr>
        <p:txBody>
          <a:bodyPr wrap="square">
            <a:spAutoFit/>
          </a:bodyPr>
          <a:lstStyle/>
          <a:p>
            <a:pPr marL="285750" indent="-285750" algn="just">
              <a:buFont typeface="Wingdings" panose="05000000000000000000" pitchFamily="2" charset="2"/>
              <a:buChar char="Ø"/>
            </a:pPr>
            <a:r>
              <a:rPr lang="ru-RU" sz="1400" dirty="0" smtClean="0">
                <a:latin typeface="PT Astra Serif" panose="020A0603040505020204" pitchFamily="18" charset="-52"/>
                <a:ea typeface="PT Astra Serif" panose="020A0603040505020204" pitchFamily="18" charset="-52"/>
              </a:rPr>
              <a:t>РСО </a:t>
            </a:r>
            <a:r>
              <a:rPr lang="ru-RU" sz="1400" dirty="0">
                <a:latin typeface="PT Astra Serif" panose="020A0603040505020204" pitchFamily="18" charset="-52"/>
                <a:ea typeface="PT Astra Serif" panose="020A0603040505020204" pitchFamily="18" charset="-52"/>
              </a:rPr>
              <a:t>вправе представить по собственной инициативе выписку из Единого государственного реестра юридических лиц (Единого государственного реестра индивидуальных предпринимателей), документ, подтверждающий отсутствие неисполненной обязанности по уплате налогов, сборов, страховых взносов, пеней, штрафов, процентов, подлежащих уплате в соответствии с законодательством Российской Федерации о налогах и </a:t>
            </a:r>
            <a:r>
              <a:rPr lang="ru-RU" sz="1400" dirty="0" smtClean="0">
                <a:latin typeface="PT Astra Serif" panose="020A0603040505020204" pitchFamily="18" charset="-52"/>
                <a:ea typeface="PT Astra Serif" panose="020A0603040505020204" pitchFamily="18" charset="-52"/>
              </a:rPr>
              <a:t>сборах (</a:t>
            </a:r>
            <a:r>
              <a:rPr lang="ru-RU" sz="1400" dirty="0" smtClean="0">
                <a:solidFill>
                  <a:srgbClr val="FF0000"/>
                </a:solidFill>
                <a:latin typeface="PT Astra Serif" panose="020A0603040505020204" pitchFamily="18" charset="-52"/>
                <a:ea typeface="PT Astra Serif" panose="020A0603040505020204" pitchFamily="18" charset="-52"/>
              </a:rPr>
              <a:t>Справка по форме Приложения </a:t>
            </a:r>
            <a:r>
              <a:rPr lang="ru-RU" sz="1400" dirty="0">
                <a:solidFill>
                  <a:srgbClr val="FF0000"/>
                </a:solidFill>
                <a:latin typeface="PT Astra Serif" panose="020A0603040505020204" pitchFamily="18" charset="-52"/>
                <a:ea typeface="PT Astra Serif" panose="020A0603040505020204" pitchFamily="18" charset="-52"/>
              </a:rPr>
              <a:t>№1 к приказу ФНС России от 23.11.2022 №ЕД-7-8/1123</a:t>
            </a:r>
            <a:r>
              <a:rPr lang="en-US" sz="1400" dirty="0" smtClean="0">
                <a:solidFill>
                  <a:srgbClr val="FF0000"/>
                </a:solidFill>
                <a:latin typeface="PT Astra Serif" panose="020A0603040505020204" pitchFamily="18" charset="-52"/>
                <a:ea typeface="PT Astra Serif" panose="020A0603040505020204" pitchFamily="18" charset="-52"/>
              </a:rPr>
              <a:t>@</a:t>
            </a:r>
            <a:r>
              <a:rPr lang="ru-RU" sz="1400" dirty="0" smtClean="0">
                <a:solidFill>
                  <a:srgbClr val="FF0000"/>
                </a:solidFill>
                <a:latin typeface="PT Astra Serif" panose="020A0603040505020204" pitchFamily="18" charset="-52"/>
                <a:ea typeface="PT Astra Serif" panose="020A0603040505020204" pitchFamily="18" charset="-52"/>
              </a:rPr>
              <a:t>)</a:t>
            </a:r>
            <a:r>
              <a:rPr lang="ru-RU" sz="1400" dirty="0" smtClean="0">
                <a:latin typeface="PT Astra Serif" panose="020A0603040505020204" pitchFamily="18" charset="-52"/>
                <a:ea typeface="PT Astra Serif" panose="020A0603040505020204" pitchFamily="18" charset="-52"/>
              </a:rPr>
              <a:t>.</a:t>
            </a:r>
            <a:endParaRPr lang="en-US" sz="1400" dirty="0" smtClean="0">
              <a:latin typeface="PT Astra Serif" panose="020A0603040505020204" pitchFamily="18" charset="-52"/>
              <a:ea typeface="PT Astra Serif" panose="020A0603040505020204" pitchFamily="18" charset="-52"/>
            </a:endParaRPr>
          </a:p>
          <a:p>
            <a:pPr marL="285750" indent="-285750" algn="just">
              <a:buFont typeface="Wingdings" panose="05000000000000000000" pitchFamily="2" charset="2"/>
              <a:buChar char="Ø"/>
            </a:pPr>
            <a:endParaRPr lang="en-US" sz="1400" dirty="0">
              <a:latin typeface="PT Astra Serif" panose="020A0603040505020204" pitchFamily="18" charset="-52"/>
              <a:ea typeface="PT Astra Serif" panose="020A0603040505020204" pitchFamily="18" charset="-52"/>
            </a:endParaRPr>
          </a:p>
          <a:p>
            <a:pPr marL="285750" indent="-285750">
              <a:buFont typeface="Wingdings" panose="05000000000000000000" pitchFamily="2" charset="2"/>
              <a:buChar char="Ø"/>
            </a:pPr>
            <a:r>
              <a:rPr lang="ru-RU" sz="1400" dirty="0">
                <a:latin typeface="PT Astra Serif" panose="020A0603040505020204" pitchFamily="18" charset="-52"/>
                <a:ea typeface="PT Astra Serif" panose="020A0603040505020204" pitchFamily="18" charset="-52"/>
              </a:rPr>
              <a:t>Участник отбора вправе внести изменения или отозвать поданную заявку до окончания срока приема заявок на участие в отборе путем представления в Департамент письменного заявления в свободной форме. Заявление участника отбора об отзыве заявки является основанием для возврата участнику отбора его заявки и приложенных к ней документов. В этом случае Департамент осуществляет возврат заявки на адрес, указанный в заявлении об отзыве, в течение 5 рабочих дней, следующих за днем получения Департаментом такого заявления.</a:t>
            </a:r>
            <a:br>
              <a:rPr lang="ru-RU" sz="1400" dirty="0">
                <a:latin typeface="PT Astra Serif" panose="020A0603040505020204" pitchFamily="18" charset="-52"/>
                <a:ea typeface="PT Astra Serif" panose="020A0603040505020204" pitchFamily="18" charset="-52"/>
              </a:rPr>
            </a:br>
            <a:endParaRPr lang="ru-RU" sz="1400" dirty="0">
              <a:latin typeface="PT Astra Serif" panose="020A0603040505020204" pitchFamily="18" charset="-52"/>
              <a:ea typeface="PT Astra Serif" panose="020A0603040505020204" pitchFamily="18" charset="-52"/>
            </a:endParaRPr>
          </a:p>
          <a:p>
            <a:pPr marL="285750" indent="-285750">
              <a:buFont typeface="Wingdings" panose="05000000000000000000" pitchFamily="2" charset="2"/>
              <a:buChar char="Ø"/>
            </a:pPr>
            <a:r>
              <a:rPr lang="ru-RU" sz="1400" dirty="0">
                <a:latin typeface="PT Astra Serif" panose="020A0603040505020204" pitchFamily="18" charset="-52"/>
                <a:ea typeface="PT Astra Serif" panose="020A0603040505020204" pitchFamily="18" charset="-52"/>
              </a:rPr>
              <a:t>Участник отбора вправе повторно направить заявку в адрес Департамента до окончания срока приема заявок на участие в </a:t>
            </a:r>
            <a:r>
              <a:rPr lang="ru-RU" sz="1400" dirty="0" smtClean="0">
                <a:latin typeface="PT Astra Serif" panose="020A0603040505020204" pitchFamily="18" charset="-52"/>
                <a:ea typeface="PT Astra Serif" panose="020A0603040505020204" pitchFamily="18" charset="-52"/>
              </a:rPr>
              <a:t>отборе</a:t>
            </a:r>
            <a:r>
              <a:rPr lang="ru-RU" sz="1400" dirty="0">
                <a:latin typeface="PT Astra Serif" panose="020A0603040505020204" pitchFamily="18" charset="-52"/>
                <a:ea typeface="PT Astra Serif" panose="020A0603040505020204" pitchFamily="18" charset="-52"/>
              </a:rPr>
              <a:t>.</a:t>
            </a:r>
          </a:p>
          <a:p>
            <a:pPr algn="just"/>
            <a:endParaRPr lang="en-US" sz="1400" dirty="0" smtClean="0"/>
          </a:p>
          <a:p>
            <a:pPr algn="just"/>
            <a:r>
              <a:rPr lang="ru-RU" sz="1400" dirty="0"/>
              <a:t/>
            </a:r>
            <a:br>
              <a:rPr lang="ru-RU" sz="1400" dirty="0"/>
            </a:br>
            <a:endParaRPr lang="ru-RU" sz="1400" dirty="0"/>
          </a:p>
          <a:p>
            <a:pPr lvl="0" algn="just"/>
            <a:endParaRPr lang="ru-RU" sz="1400" dirty="0">
              <a:latin typeface="PT Astra Serif" panose="020A0603040505020204" pitchFamily="18" charset="-52"/>
              <a:ea typeface="PT Astra Serif" panose="020A0603040505020204" pitchFamily="18" charset="-52"/>
            </a:endParaRPr>
          </a:p>
        </p:txBody>
      </p:sp>
      <p:sp>
        <p:nvSpPr>
          <p:cNvPr id="6" name="Номер слайда 5"/>
          <p:cNvSpPr>
            <a:spLocks noGrp="1"/>
          </p:cNvSpPr>
          <p:nvPr>
            <p:ph type="sldNum" sz="quarter" idx="12"/>
          </p:nvPr>
        </p:nvSpPr>
        <p:spPr/>
        <p:txBody>
          <a:bodyPr/>
          <a:lstStyle/>
          <a:p>
            <a:fld id="{B19B0651-EE4F-4900-A07F-96A6BFA9D0F0}" type="slidenum">
              <a:rPr lang="ru-RU" smtClean="0"/>
              <a:t>13</a:t>
            </a:fld>
            <a:endParaRPr lang="ru-RU"/>
          </a:p>
        </p:txBody>
      </p:sp>
    </p:spTree>
    <p:extLst>
      <p:ext uri="{BB962C8B-B14F-4D97-AF65-F5344CB8AC3E}">
        <p14:creationId xmlns:p14="http://schemas.microsoft.com/office/powerpoint/2010/main" val="4061449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268760"/>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Порядок рассмотрения заявок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пп.11-12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5" name="Текст 14"/>
          <p:cNvSpPr>
            <a:spLocks noGrp="1"/>
          </p:cNvSpPr>
          <p:nvPr>
            <p:ph type="body" idx="1"/>
          </p:nvPr>
        </p:nvSpPr>
        <p:spPr>
          <a:xfrm>
            <a:off x="457200" y="2060848"/>
            <a:ext cx="4040188" cy="432048"/>
          </a:xfrm>
        </p:spPr>
        <p:txBody>
          <a:bodyPr>
            <a:normAutofit/>
          </a:bodyPr>
          <a:lstStyle/>
          <a:p>
            <a:pPr algn="ctr"/>
            <a:r>
              <a:rPr lang="ru-RU" sz="2000" i="1" dirty="0" smtClean="0">
                <a:latin typeface="PT Astra Serif" panose="020A0603040505020204" pitchFamily="18" charset="-52"/>
                <a:ea typeface="PT Astra Serif" panose="020A0603040505020204" pitchFamily="18" charset="-52"/>
              </a:rPr>
              <a:t>Этап рассмотрения</a:t>
            </a:r>
            <a:endParaRPr lang="ru-RU" sz="2000" i="1" dirty="0">
              <a:latin typeface="PT Astra Serif" panose="020A0603040505020204" pitchFamily="18" charset="-52"/>
              <a:ea typeface="PT Astra Serif" panose="020A0603040505020204" pitchFamily="18" charset="-52"/>
            </a:endParaRPr>
          </a:p>
        </p:txBody>
      </p:sp>
      <p:sp>
        <p:nvSpPr>
          <p:cNvPr id="16" name="Объект 15"/>
          <p:cNvSpPr>
            <a:spLocks noGrp="1"/>
          </p:cNvSpPr>
          <p:nvPr>
            <p:ph sz="half" idx="2"/>
          </p:nvPr>
        </p:nvSpPr>
        <p:spPr>
          <a:xfrm>
            <a:off x="457200" y="2636912"/>
            <a:ext cx="4040188" cy="3489250"/>
          </a:xfrm>
        </p:spPr>
        <p:txBody>
          <a:bodyPr>
            <a:normAutofit/>
          </a:bodyPr>
          <a:lstStyle/>
          <a:p>
            <a:pPr algn="just">
              <a:buAutoNum type="arabicPeriod"/>
            </a:pPr>
            <a:r>
              <a:rPr lang="ru-RU" sz="1800" dirty="0" smtClean="0">
                <a:latin typeface="PT Astra Serif" panose="020A0603040505020204" pitchFamily="18" charset="-52"/>
                <a:ea typeface="PT Astra Serif" panose="020A0603040505020204" pitchFamily="18" charset="-52"/>
              </a:rPr>
              <a:t>Регистрация заявок в журнале</a:t>
            </a:r>
          </a:p>
          <a:p>
            <a:pPr algn="just">
              <a:buAutoNum type="arabicPeriod"/>
            </a:pPr>
            <a:endParaRPr lang="ru-RU" sz="1800" dirty="0" smtClean="0">
              <a:latin typeface="PT Astra Serif" panose="020A0603040505020204" pitchFamily="18" charset="-52"/>
              <a:ea typeface="PT Astra Serif" panose="020A0603040505020204" pitchFamily="18" charset="-52"/>
            </a:endParaRPr>
          </a:p>
          <a:p>
            <a:pPr algn="just">
              <a:buAutoNum type="arabicPeriod"/>
            </a:pPr>
            <a:endParaRPr lang="ru-RU" sz="1800" dirty="0">
              <a:latin typeface="PT Astra Serif" panose="020A0603040505020204" pitchFamily="18" charset="-52"/>
              <a:ea typeface="PT Astra Serif" panose="020A0603040505020204" pitchFamily="18" charset="-52"/>
            </a:endParaRPr>
          </a:p>
          <a:p>
            <a:pPr algn="just">
              <a:buAutoNum type="arabicPeriod"/>
            </a:pPr>
            <a:r>
              <a:rPr lang="ru-RU" sz="1800" dirty="0">
                <a:latin typeface="PT Astra Serif" panose="020A0603040505020204" pitchFamily="18" charset="-52"/>
                <a:ea typeface="PT Astra Serif" panose="020A0603040505020204" pitchFamily="18" charset="-52"/>
              </a:rPr>
              <a:t>Рассмотрение заявок участников отбора на предмет их соответствия установленным в объявлении о проведении отбора требованиям и отбор РСО</a:t>
            </a:r>
          </a:p>
        </p:txBody>
      </p:sp>
      <p:sp>
        <p:nvSpPr>
          <p:cNvPr id="17" name="Текст 16"/>
          <p:cNvSpPr>
            <a:spLocks noGrp="1"/>
          </p:cNvSpPr>
          <p:nvPr>
            <p:ph type="body" sz="quarter" idx="3"/>
          </p:nvPr>
        </p:nvSpPr>
        <p:spPr>
          <a:xfrm>
            <a:off x="4788024" y="1988840"/>
            <a:ext cx="4041775" cy="504056"/>
          </a:xfrm>
        </p:spPr>
        <p:txBody>
          <a:bodyPr>
            <a:normAutofit/>
          </a:bodyPr>
          <a:lstStyle/>
          <a:p>
            <a:pPr algn="ctr"/>
            <a:r>
              <a:rPr lang="ru-RU" sz="2000" i="1" dirty="0" smtClean="0">
                <a:latin typeface="PT Astra Serif" panose="020A0603040505020204" pitchFamily="18" charset="-52"/>
                <a:ea typeface="PT Astra Serif" panose="020A0603040505020204" pitchFamily="18" charset="-52"/>
              </a:rPr>
              <a:t>Срок рассмотрения</a:t>
            </a:r>
            <a:endParaRPr lang="ru-RU" sz="2000" i="1" dirty="0">
              <a:latin typeface="PT Astra Serif" panose="020A0603040505020204" pitchFamily="18" charset="-52"/>
              <a:ea typeface="PT Astra Serif" panose="020A0603040505020204" pitchFamily="18" charset="-52"/>
            </a:endParaRPr>
          </a:p>
        </p:txBody>
      </p:sp>
      <p:sp>
        <p:nvSpPr>
          <p:cNvPr id="18" name="Объект 17"/>
          <p:cNvSpPr>
            <a:spLocks noGrp="1"/>
          </p:cNvSpPr>
          <p:nvPr>
            <p:ph sz="quarter" idx="4"/>
          </p:nvPr>
        </p:nvSpPr>
        <p:spPr>
          <a:xfrm>
            <a:off x="4645025" y="2636912"/>
            <a:ext cx="4041775" cy="3489250"/>
          </a:xfrm>
        </p:spPr>
        <p:txBody>
          <a:bodyPr>
            <a:normAutofit/>
          </a:bodyPr>
          <a:lstStyle/>
          <a:p>
            <a:pPr algn="just">
              <a:buAutoNum type="arabicPeriod"/>
            </a:pPr>
            <a:r>
              <a:rPr lang="ru-RU" sz="1800" dirty="0" smtClean="0">
                <a:solidFill>
                  <a:srgbClr val="FF0000"/>
                </a:solidFill>
                <a:latin typeface="PT Astra Serif" panose="020A0603040505020204" pitchFamily="18" charset="-52"/>
                <a:ea typeface="PT Astra Serif" panose="020A0603040505020204" pitchFamily="18" charset="-52"/>
              </a:rPr>
              <a:t>В день поступления</a:t>
            </a:r>
          </a:p>
          <a:p>
            <a:pPr algn="just">
              <a:buAutoNum type="arabicPeriod"/>
            </a:pPr>
            <a:endParaRPr lang="ru-RU" sz="1800" dirty="0">
              <a:latin typeface="PT Astra Serif" panose="020A0603040505020204" pitchFamily="18" charset="-52"/>
              <a:ea typeface="PT Astra Serif" panose="020A0603040505020204" pitchFamily="18" charset="-52"/>
            </a:endParaRPr>
          </a:p>
          <a:p>
            <a:pPr algn="just">
              <a:buAutoNum type="arabicPeriod"/>
            </a:pPr>
            <a:endParaRPr lang="ru-RU" sz="1800" dirty="0" smtClean="0">
              <a:latin typeface="PT Astra Serif" panose="020A0603040505020204" pitchFamily="18" charset="-52"/>
              <a:ea typeface="PT Astra Serif" panose="020A0603040505020204" pitchFamily="18" charset="-52"/>
            </a:endParaRPr>
          </a:p>
          <a:p>
            <a:pPr algn="just">
              <a:buAutoNum type="arabicPeriod"/>
            </a:pPr>
            <a:r>
              <a:rPr lang="ru-RU" sz="1800" dirty="0" smtClean="0">
                <a:solidFill>
                  <a:srgbClr val="FF0000"/>
                </a:solidFill>
                <a:latin typeface="PT Astra Serif" panose="020A0603040505020204" pitchFamily="18" charset="-52"/>
                <a:ea typeface="PT Astra Serif" panose="020A0603040505020204" pitchFamily="18" charset="-52"/>
              </a:rPr>
              <a:t>В течение 5 рабочих дней со дня, следующего за днем окончания приема заявок</a:t>
            </a:r>
            <a:endParaRPr lang="ru-RU" sz="1800" dirty="0">
              <a:solidFill>
                <a:srgbClr val="FF0000"/>
              </a:solidFill>
              <a:latin typeface="PT Astra Serif" panose="020A0603040505020204" pitchFamily="18" charset="-52"/>
              <a:ea typeface="PT Astra Serif" panose="020A0603040505020204" pitchFamily="18" charset="-52"/>
            </a:endParaRPr>
          </a:p>
          <a:p>
            <a:pPr>
              <a:buAutoNum type="arabicPeriod"/>
            </a:pPr>
            <a:endParaRPr lang="ru-RU" sz="1800" dirty="0"/>
          </a:p>
        </p:txBody>
      </p:sp>
      <p:sp>
        <p:nvSpPr>
          <p:cNvPr id="6" name="Номер слайда 5"/>
          <p:cNvSpPr>
            <a:spLocks noGrp="1"/>
          </p:cNvSpPr>
          <p:nvPr>
            <p:ph type="sldNum" sz="quarter" idx="12"/>
          </p:nvPr>
        </p:nvSpPr>
        <p:spPr/>
        <p:txBody>
          <a:bodyPr/>
          <a:lstStyle/>
          <a:p>
            <a:fld id="{B19B0651-EE4F-4900-A07F-96A6BFA9D0F0}" type="slidenum">
              <a:rPr lang="ru-RU" smtClean="0"/>
              <a:t>14</a:t>
            </a:fld>
            <a:endParaRPr lang="ru-RU"/>
          </a:p>
        </p:txBody>
      </p:sp>
    </p:spTree>
    <p:extLst>
      <p:ext uri="{BB962C8B-B14F-4D97-AF65-F5344CB8AC3E}">
        <p14:creationId xmlns:p14="http://schemas.microsoft.com/office/powerpoint/2010/main" val="3610606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287448"/>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Результат рассмотрения заявок – </a:t>
            </a:r>
            <a:r>
              <a:rPr lang="ru-RU" sz="2200" u="sng"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соответствие заявки</a:t>
            </a:r>
          </a:p>
          <a:p>
            <a:r>
              <a:rPr lang="ru-RU" sz="1800" dirty="0" smtClean="0">
                <a:latin typeface="PT Astra Serif" panose="020A0603040505020204" pitchFamily="18" charset="-52"/>
                <a:ea typeface="PT Astra Serif" panose="020A0603040505020204" pitchFamily="18" charset="-52"/>
              </a:rPr>
              <a:t>(п.12, п.15 пост.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5" name="Текст 14"/>
          <p:cNvSpPr>
            <a:spLocks noGrp="1"/>
          </p:cNvSpPr>
          <p:nvPr>
            <p:ph type="body" idx="1"/>
          </p:nvPr>
        </p:nvSpPr>
        <p:spPr>
          <a:xfrm>
            <a:off x="457200" y="2060848"/>
            <a:ext cx="4040188" cy="432048"/>
          </a:xfrm>
        </p:spPr>
        <p:txBody>
          <a:bodyPr>
            <a:normAutofit/>
          </a:bodyPr>
          <a:lstStyle/>
          <a:p>
            <a:pPr algn="ctr"/>
            <a:r>
              <a:rPr lang="ru-RU" sz="2000" i="1" dirty="0" smtClean="0"/>
              <a:t>действия Департамента</a:t>
            </a:r>
            <a:endParaRPr lang="ru-RU" sz="2000" i="1" dirty="0"/>
          </a:p>
        </p:txBody>
      </p:sp>
      <p:sp>
        <p:nvSpPr>
          <p:cNvPr id="16" name="Объект 15"/>
          <p:cNvSpPr>
            <a:spLocks noGrp="1"/>
          </p:cNvSpPr>
          <p:nvPr>
            <p:ph sz="half" idx="2"/>
          </p:nvPr>
        </p:nvSpPr>
        <p:spPr>
          <a:xfrm>
            <a:off x="457200" y="2636912"/>
            <a:ext cx="4040188" cy="3489250"/>
          </a:xfrm>
        </p:spPr>
        <p:txBody>
          <a:bodyPr>
            <a:normAutofit fontScale="85000" lnSpcReduction="10000"/>
          </a:bodyPr>
          <a:lstStyle/>
          <a:p>
            <a:pPr algn="just">
              <a:buFont typeface="+mj-lt"/>
              <a:buAutoNum type="arabicPeriod"/>
            </a:pPr>
            <a:r>
              <a:rPr lang="ru-RU" sz="1800" dirty="0" smtClean="0">
                <a:latin typeface="PT Astra Serif" panose="020A0603040505020204" pitchFamily="18" charset="-52"/>
                <a:ea typeface="PT Astra Serif" panose="020A0603040505020204" pitchFamily="18" charset="-52"/>
              </a:rPr>
              <a:t>размещает на </a:t>
            </a:r>
            <a:r>
              <a:rPr lang="ru-RU" sz="1800" dirty="0">
                <a:latin typeface="PT Astra Serif" panose="020A0603040505020204" pitchFamily="18" charset="-52"/>
                <a:ea typeface="PT Astra Serif" panose="020A0603040505020204" pitchFamily="18" charset="-52"/>
              </a:rPr>
              <a:t>официальном сайте Департамента в информационно-телекоммуникационной </a:t>
            </a:r>
            <a:r>
              <a:rPr lang="ru-RU" sz="1800" dirty="0" smtClean="0">
                <a:latin typeface="PT Astra Serif" panose="020A0603040505020204" pitchFamily="18" charset="-52"/>
                <a:ea typeface="PT Astra Serif" panose="020A0603040505020204" pitchFamily="18" charset="-52"/>
              </a:rPr>
              <a:t>сети «Интернет» </a:t>
            </a:r>
            <a:r>
              <a:rPr lang="ru-RU" sz="1800" dirty="0">
                <a:latin typeface="PT Astra Serif" panose="020A0603040505020204" pitchFamily="18" charset="-52"/>
                <a:ea typeface="PT Astra Serif" panose="020A0603040505020204" pitchFamily="18" charset="-52"/>
              </a:rPr>
              <a:t>информацию о результатах рассмотрения </a:t>
            </a:r>
            <a:r>
              <a:rPr lang="ru-RU" sz="1800" dirty="0" smtClean="0">
                <a:latin typeface="PT Astra Serif" panose="020A0603040505020204" pitchFamily="18" charset="-52"/>
                <a:ea typeface="PT Astra Serif" panose="020A0603040505020204" pitchFamily="18" charset="-52"/>
              </a:rPr>
              <a:t>заявок</a:t>
            </a:r>
            <a:r>
              <a:rPr lang="en-US" sz="1800" dirty="0" smtClean="0">
                <a:latin typeface="PT Astra Serif" panose="020A0603040505020204" pitchFamily="18" charset="-52"/>
                <a:ea typeface="PT Astra Serif" panose="020A0603040505020204" pitchFamily="18" charset="-52"/>
              </a:rPr>
              <a:t>;</a:t>
            </a:r>
            <a:endParaRPr lang="ru-RU" sz="1800" dirty="0" smtClean="0">
              <a:latin typeface="PT Astra Serif" panose="020A0603040505020204" pitchFamily="18" charset="-52"/>
              <a:ea typeface="PT Astra Serif" panose="020A0603040505020204" pitchFamily="18" charset="-52"/>
            </a:endParaRPr>
          </a:p>
          <a:p>
            <a:pPr algn="just">
              <a:buFont typeface="+mj-lt"/>
              <a:buAutoNum type="arabicPeriod"/>
            </a:pPr>
            <a:endParaRPr lang="ru-RU" sz="1800" dirty="0" smtClean="0">
              <a:latin typeface="PT Astra Serif" panose="020A0603040505020204" pitchFamily="18" charset="-52"/>
              <a:ea typeface="PT Astra Serif" panose="020A0603040505020204" pitchFamily="18" charset="-52"/>
            </a:endParaRPr>
          </a:p>
          <a:p>
            <a:pPr algn="just">
              <a:buFont typeface="+mj-lt"/>
              <a:buAutoNum type="arabicPeriod"/>
            </a:pPr>
            <a:r>
              <a:rPr lang="ru-RU" sz="1800" dirty="0" smtClean="0">
                <a:latin typeface="PT Astra Serif" panose="020A0603040505020204" pitchFamily="18" charset="-52"/>
                <a:ea typeface="PT Astra Serif" panose="020A0603040505020204" pitchFamily="18" charset="-52"/>
              </a:rPr>
              <a:t>уведомляет </a:t>
            </a:r>
            <a:r>
              <a:rPr lang="ru-RU" sz="1800" dirty="0">
                <a:latin typeface="PT Astra Serif" panose="020A0603040505020204" pitchFamily="18" charset="-52"/>
                <a:ea typeface="PT Astra Serif" panose="020A0603040505020204" pitchFamily="18" charset="-52"/>
              </a:rPr>
              <a:t>в письменной форме РСО о прохождении отбора и необходимости представления документов для расчета размера субсидий в соответствии с пунктом 17 и подпунктом 1) пункта 20 </a:t>
            </a:r>
            <a:r>
              <a:rPr lang="ru-RU" sz="1800" dirty="0" smtClean="0">
                <a:latin typeface="PT Astra Serif" panose="020A0603040505020204" pitchFamily="18" charset="-52"/>
                <a:ea typeface="PT Astra Serif" panose="020A0603040505020204" pitchFamily="18" charset="-52"/>
              </a:rPr>
              <a:t>Порядка.</a:t>
            </a:r>
            <a:r>
              <a:rPr lang="ru-RU" sz="1800" dirty="0">
                <a:latin typeface="PT Astra Serif" panose="020A0603040505020204" pitchFamily="18" charset="-52"/>
                <a:ea typeface="PT Astra Serif" panose="020A0603040505020204" pitchFamily="18" charset="-52"/>
              </a:rPr>
              <a:t/>
            </a:r>
            <a:br>
              <a:rPr lang="ru-RU" sz="1800" dirty="0">
                <a:latin typeface="PT Astra Serif" panose="020A0603040505020204" pitchFamily="18" charset="-52"/>
                <a:ea typeface="PT Astra Serif" panose="020A0603040505020204" pitchFamily="18" charset="-52"/>
              </a:rPr>
            </a:br>
            <a:endParaRPr lang="ru-RU" sz="1800" dirty="0">
              <a:latin typeface="PT Astra Serif" panose="020A0603040505020204" pitchFamily="18" charset="-52"/>
              <a:ea typeface="PT Astra Serif" panose="020A0603040505020204" pitchFamily="18" charset="-52"/>
            </a:endParaRPr>
          </a:p>
          <a:p>
            <a:pPr marL="0" indent="0" algn="just">
              <a:buNone/>
            </a:pPr>
            <a:r>
              <a:rPr lang="ru-RU" sz="1800" dirty="0"/>
              <a:t/>
            </a:r>
            <a:br>
              <a:rPr lang="ru-RU" sz="1800" dirty="0"/>
            </a:br>
            <a:endParaRPr lang="ru-RU" sz="1800" dirty="0"/>
          </a:p>
        </p:txBody>
      </p:sp>
      <p:sp>
        <p:nvSpPr>
          <p:cNvPr id="17" name="Текст 16"/>
          <p:cNvSpPr>
            <a:spLocks noGrp="1"/>
          </p:cNvSpPr>
          <p:nvPr>
            <p:ph type="body" sz="quarter" idx="3"/>
          </p:nvPr>
        </p:nvSpPr>
        <p:spPr>
          <a:xfrm>
            <a:off x="4788024" y="1988840"/>
            <a:ext cx="4041775" cy="504056"/>
          </a:xfrm>
        </p:spPr>
        <p:txBody>
          <a:bodyPr>
            <a:normAutofit/>
          </a:bodyPr>
          <a:lstStyle/>
          <a:p>
            <a:pPr algn="ctr"/>
            <a:r>
              <a:rPr lang="ru-RU" sz="2000" i="1" dirty="0" smtClean="0"/>
              <a:t>сроки</a:t>
            </a:r>
            <a:endParaRPr lang="ru-RU" sz="2000" i="1" dirty="0"/>
          </a:p>
        </p:txBody>
      </p:sp>
      <p:sp>
        <p:nvSpPr>
          <p:cNvPr id="18" name="Объект 17"/>
          <p:cNvSpPr>
            <a:spLocks noGrp="1"/>
          </p:cNvSpPr>
          <p:nvPr>
            <p:ph sz="quarter" idx="4"/>
          </p:nvPr>
        </p:nvSpPr>
        <p:spPr>
          <a:xfrm>
            <a:off x="4645025" y="2636912"/>
            <a:ext cx="4041775" cy="3489250"/>
          </a:xfrm>
        </p:spPr>
        <p:txBody>
          <a:bodyPr>
            <a:normAutofit/>
          </a:bodyPr>
          <a:lstStyle/>
          <a:p>
            <a:pPr marL="0" indent="0" algn="just">
              <a:buNone/>
            </a:pPr>
            <a:endParaRPr lang="ru-RU" sz="1700" dirty="0" smtClean="0">
              <a:solidFill>
                <a:srgbClr val="FF0000"/>
              </a:solidFill>
            </a:endParaRPr>
          </a:p>
          <a:p>
            <a:pPr marL="0" indent="0">
              <a:buNone/>
            </a:pPr>
            <a:r>
              <a:rPr lang="ru-RU" sz="1700" dirty="0" smtClean="0">
                <a:solidFill>
                  <a:srgbClr val="FF0000"/>
                </a:solidFill>
                <a:latin typeface="PT Astra Serif" panose="020A0603040505020204" pitchFamily="18" charset="-52"/>
                <a:ea typeface="PT Astra Serif" panose="020A0603040505020204" pitchFamily="18" charset="-52"/>
              </a:rPr>
              <a:t>не </a:t>
            </a:r>
            <a:r>
              <a:rPr lang="ru-RU" sz="1700" dirty="0">
                <a:solidFill>
                  <a:srgbClr val="FF0000"/>
                </a:solidFill>
                <a:latin typeface="PT Astra Serif" panose="020A0603040505020204" pitchFamily="18" charset="-52"/>
                <a:ea typeface="PT Astra Serif" panose="020A0603040505020204" pitchFamily="18" charset="-52"/>
              </a:rPr>
              <a:t>позднее 3 рабочих дней после завершения проведения отбора</a:t>
            </a:r>
            <a:br>
              <a:rPr lang="ru-RU" sz="1700" dirty="0">
                <a:solidFill>
                  <a:srgbClr val="FF0000"/>
                </a:solidFill>
                <a:latin typeface="PT Astra Serif" panose="020A0603040505020204" pitchFamily="18" charset="-52"/>
                <a:ea typeface="PT Astra Serif" panose="020A0603040505020204" pitchFamily="18" charset="-52"/>
              </a:rPr>
            </a:br>
            <a:endParaRPr lang="ru-RU" sz="1700" dirty="0">
              <a:solidFill>
                <a:srgbClr val="FF0000"/>
              </a:solidFill>
              <a:latin typeface="PT Astra Serif" panose="020A0603040505020204" pitchFamily="18" charset="-52"/>
              <a:ea typeface="PT Astra Serif" panose="020A0603040505020204" pitchFamily="18" charset="-52"/>
            </a:endParaRPr>
          </a:p>
          <a:p>
            <a:pPr marL="0" indent="0">
              <a:buNone/>
            </a:pPr>
            <a:endParaRPr lang="ru-RU" sz="1700" dirty="0">
              <a:latin typeface="PT Astra Serif" panose="020A0603040505020204" pitchFamily="18" charset="-52"/>
              <a:ea typeface="PT Astra Serif" panose="020A0603040505020204" pitchFamily="18" charset="-52"/>
            </a:endParaRPr>
          </a:p>
          <a:p>
            <a:pPr marL="0" indent="0">
              <a:buNone/>
            </a:pPr>
            <a:endParaRPr lang="ru-RU" sz="1700" dirty="0" smtClean="0">
              <a:solidFill>
                <a:srgbClr val="FF0000"/>
              </a:solidFill>
              <a:latin typeface="PT Astra Serif" panose="020A0603040505020204" pitchFamily="18" charset="-52"/>
              <a:ea typeface="PT Astra Serif" panose="020A0603040505020204" pitchFamily="18" charset="-52"/>
            </a:endParaRPr>
          </a:p>
          <a:p>
            <a:pPr marL="0" indent="0">
              <a:buNone/>
            </a:pPr>
            <a:r>
              <a:rPr lang="ru-RU" sz="1700" dirty="0" smtClean="0">
                <a:solidFill>
                  <a:srgbClr val="FF0000"/>
                </a:solidFill>
                <a:latin typeface="PT Astra Serif" panose="020A0603040505020204" pitchFamily="18" charset="-52"/>
                <a:ea typeface="PT Astra Serif" panose="020A0603040505020204" pitchFamily="18" charset="-52"/>
              </a:rPr>
              <a:t>не </a:t>
            </a:r>
            <a:r>
              <a:rPr lang="ru-RU" sz="1700" dirty="0">
                <a:solidFill>
                  <a:srgbClr val="FF0000"/>
                </a:solidFill>
                <a:latin typeface="PT Astra Serif" panose="020A0603040505020204" pitchFamily="18" charset="-52"/>
                <a:ea typeface="PT Astra Serif" panose="020A0603040505020204" pitchFamily="18" charset="-52"/>
              </a:rPr>
              <a:t>позднее 3 рабочих дней после завершения проведения отбора</a:t>
            </a:r>
            <a:br>
              <a:rPr lang="ru-RU" sz="1700" dirty="0">
                <a:solidFill>
                  <a:srgbClr val="FF0000"/>
                </a:solidFill>
                <a:latin typeface="PT Astra Serif" panose="020A0603040505020204" pitchFamily="18" charset="-52"/>
                <a:ea typeface="PT Astra Serif" panose="020A0603040505020204" pitchFamily="18" charset="-52"/>
              </a:rPr>
            </a:br>
            <a:endParaRPr lang="ru-RU" sz="1700" dirty="0">
              <a:solidFill>
                <a:srgbClr val="FF0000"/>
              </a:solidFill>
              <a:latin typeface="PT Astra Serif" panose="020A0603040505020204" pitchFamily="18" charset="-52"/>
              <a:ea typeface="PT Astra Serif" panose="020A0603040505020204" pitchFamily="18" charset="-52"/>
            </a:endParaRPr>
          </a:p>
          <a:p>
            <a:pPr marL="0" indent="0">
              <a:buNone/>
            </a:pPr>
            <a:endParaRPr lang="ru-RU" sz="1800" dirty="0"/>
          </a:p>
        </p:txBody>
      </p:sp>
      <p:sp>
        <p:nvSpPr>
          <p:cNvPr id="6" name="Номер слайда 5"/>
          <p:cNvSpPr>
            <a:spLocks noGrp="1"/>
          </p:cNvSpPr>
          <p:nvPr>
            <p:ph type="sldNum" sz="quarter" idx="12"/>
          </p:nvPr>
        </p:nvSpPr>
        <p:spPr/>
        <p:txBody>
          <a:bodyPr/>
          <a:lstStyle/>
          <a:p>
            <a:fld id="{B19B0651-EE4F-4900-A07F-96A6BFA9D0F0}" type="slidenum">
              <a:rPr lang="ru-RU" smtClean="0"/>
              <a:t>15</a:t>
            </a:fld>
            <a:endParaRPr lang="ru-RU"/>
          </a:p>
        </p:txBody>
      </p:sp>
    </p:spTree>
    <p:extLst>
      <p:ext uri="{BB962C8B-B14F-4D97-AF65-F5344CB8AC3E}">
        <p14:creationId xmlns:p14="http://schemas.microsoft.com/office/powerpoint/2010/main" val="832059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287448"/>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Результат рассмотрения заявок – </a:t>
            </a:r>
            <a:r>
              <a:rPr lang="ru-RU" sz="2200" u="sng"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отклонение заявки</a:t>
            </a:r>
          </a:p>
          <a:p>
            <a:r>
              <a:rPr lang="ru-RU" sz="1800" dirty="0" smtClean="0">
                <a:latin typeface="PT Astra Serif" panose="020A0603040505020204" pitchFamily="18" charset="-52"/>
                <a:ea typeface="PT Astra Serif" panose="020A0603040505020204" pitchFamily="18" charset="-52"/>
              </a:rPr>
              <a:t>(п.12, п.15 пост.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5" name="Текст 14"/>
          <p:cNvSpPr>
            <a:spLocks noGrp="1"/>
          </p:cNvSpPr>
          <p:nvPr>
            <p:ph type="body" idx="1"/>
          </p:nvPr>
        </p:nvSpPr>
        <p:spPr>
          <a:xfrm>
            <a:off x="457200" y="2060848"/>
            <a:ext cx="4040188" cy="432048"/>
          </a:xfrm>
        </p:spPr>
        <p:txBody>
          <a:bodyPr>
            <a:normAutofit/>
          </a:bodyPr>
          <a:lstStyle/>
          <a:p>
            <a:pPr algn="ctr"/>
            <a:r>
              <a:rPr lang="ru-RU" sz="2000" i="1" dirty="0" smtClean="0">
                <a:latin typeface="PT Astra Serif" panose="020A0603040505020204" pitchFamily="18" charset="-52"/>
                <a:ea typeface="PT Astra Serif" panose="020A0603040505020204" pitchFamily="18" charset="-52"/>
              </a:rPr>
              <a:t>действия Департамента</a:t>
            </a:r>
            <a:endParaRPr lang="ru-RU" sz="2000" i="1" dirty="0">
              <a:latin typeface="PT Astra Serif" panose="020A0603040505020204" pitchFamily="18" charset="-52"/>
              <a:ea typeface="PT Astra Serif" panose="020A0603040505020204" pitchFamily="18" charset="-52"/>
            </a:endParaRPr>
          </a:p>
        </p:txBody>
      </p:sp>
      <p:sp>
        <p:nvSpPr>
          <p:cNvPr id="16" name="Объект 15"/>
          <p:cNvSpPr>
            <a:spLocks noGrp="1"/>
          </p:cNvSpPr>
          <p:nvPr>
            <p:ph sz="half" idx="2"/>
          </p:nvPr>
        </p:nvSpPr>
        <p:spPr>
          <a:xfrm>
            <a:off x="457200" y="2636912"/>
            <a:ext cx="4040188" cy="3489250"/>
          </a:xfrm>
        </p:spPr>
        <p:txBody>
          <a:bodyPr>
            <a:normAutofit/>
          </a:bodyPr>
          <a:lstStyle/>
          <a:p>
            <a:pPr algn="just">
              <a:buFont typeface="+mj-lt"/>
              <a:buAutoNum type="arabicPeriod"/>
            </a:pPr>
            <a:r>
              <a:rPr lang="ru-RU" sz="1700" dirty="0" smtClean="0">
                <a:latin typeface="PT Astra Serif" panose="020A0603040505020204" pitchFamily="18" charset="-52"/>
                <a:ea typeface="PT Astra Serif" panose="020A0603040505020204" pitchFamily="18" charset="-52"/>
              </a:rPr>
              <a:t>размещает </a:t>
            </a:r>
            <a:r>
              <a:rPr lang="ru-RU" sz="1700" dirty="0">
                <a:latin typeface="PT Astra Serif" panose="020A0603040505020204" pitchFamily="18" charset="-52"/>
                <a:ea typeface="PT Astra Serif" panose="020A0603040505020204" pitchFamily="18" charset="-52"/>
              </a:rPr>
              <a:t>на официальном сайте Департамента в информационно-телекоммуникационной сети «Интернет» информацию о результатах рассмотрения заявок</a:t>
            </a:r>
          </a:p>
          <a:p>
            <a:pPr algn="just">
              <a:buFont typeface="+mj-lt"/>
              <a:buAutoNum type="arabicPeriod"/>
            </a:pPr>
            <a:endParaRPr lang="ru-RU" sz="1700" dirty="0">
              <a:latin typeface="PT Astra Serif" panose="020A0603040505020204" pitchFamily="18" charset="-52"/>
              <a:ea typeface="PT Astra Serif" panose="020A0603040505020204" pitchFamily="18" charset="-52"/>
            </a:endParaRPr>
          </a:p>
          <a:p>
            <a:pPr algn="just">
              <a:buFont typeface="+mj-lt"/>
              <a:buAutoNum type="arabicPeriod"/>
            </a:pPr>
            <a:r>
              <a:rPr lang="ru-RU" sz="1700" dirty="0" smtClean="0">
                <a:latin typeface="PT Astra Serif" panose="020A0603040505020204" pitchFamily="18" charset="-52"/>
                <a:ea typeface="PT Astra Serif" panose="020A0603040505020204" pitchFamily="18" charset="-52"/>
              </a:rPr>
              <a:t>направляет </a:t>
            </a:r>
            <a:r>
              <a:rPr lang="ru-RU" sz="1700" dirty="0">
                <a:latin typeface="PT Astra Serif" panose="020A0603040505020204" pitchFamily="18" charset="-52"/>
                <a:ea typeface="PT Astra Serif" panose="020A0603040505020204" pitchFamily="18" charset="-52"/>
              </a:rPr>
              <a:t>участнику отбора уведомление об отклонении заявки с указанием основания отклонения</a:t>
            </a:r>
            <a:endParaRPr lang="ru-RU" sz="1800" dirty="0" smtClean="0">
              <a:latin typeface="PT Astra Serif" panose="020A0603040505020204" pitchFamily="18" charset="-52"/>
              <a:ea typeface="PT Astra Serif" panose="020A0603040505020204" pitchFamily="18" charset="-52"/>
            </a:endParaRPr>
          </a:p>
          <a:p>
            <a:pPr marL="0" indent="0" algn="just">
              <a:buNone/>
            </a:pPr>
            <a:endParaRPr lang="ru-RU" sz="1800" dirty="0"/>
          </a:p>
          <a:p>
            <a:pPr marL="0" indent="0" algn="just">
              <a:buNone/>
            </a:pPr>
            <a:r>
              <a:rPr lang="ru-RU" sz="1800" dirty="0"/>
              <a:t/>
            </a:r>
            <a:br>
              <a:rPr lang="ru-RU" sz="1800" dirty="0"/>
            </a:br>
            <a:endParaRPr lang="ru-RU" sz="1800" dirty="0"/>
          </a:p>
        </p:txBody>
      </p:sp>
      <p:sp>
        <p:nvSpPr>
          <p:cNvPr id="17" name="Текст 16"/>
          <p:cNvSpPr>
            <a:spLocks noGrp="1"/>
          </p:cNvSpPr>
          <p:nvPr>
            <p:ph type="body" sz="quarter" idx="3"/>
          </p:nvPr>
        </p:nvSpPr>
        <p:spPr>
          <a:xfrm>
            <a:off x="4788024" y="1988840"/>
            <a:ext cx="4041775" cy="504056"/>
          </a:xfrm>
        </p:spPr>
        <p:txBody>
          <a:bodyPr>
            <a:normAutofit/>
          </a:bodyPr>
          <a:lstStyle/>
          <a:p>
            <a:pPr algn="ctr"/>
            <a:r>
              <a:rPr lang="ru-RU" sz="2000" i="1" dirty="0" smtClean="0">
                <a:latin typeface="PT Astra Serif" panose="020A0603040505020204" pitchFamily="18" charset="-52"/>
                <a:ea typeface="PT Astra Serif" panose="020A0603040505020204" pitchFamily="18" charset="-52"/>
              </a:rPr>
              <a:t>сроки</a:t>
            </a:r>
            <a:endParaRPr lang="ru-RU" sz="2000" i="1" dirty="0">
              <a:latin typeface="PT Astra Serif" panose="020A0603040505020204" pitchFamily="18" charset="-52"/>
              <a:ea typeface="PT Astra Serif" panose="020A0603040505020204" pitchFamily="18" charset="-52"/>
            </a:endParaRPr>
          </a:p>
        </p:txBody>
      </p:sp>
      <p:sp>
        <p:nvSpPr>
          <p:cNvPr id="18" name="Объект 17"/>
          <p:cNvSpPr>
            <a:spLocks noGrp="1"/>
          </p:cNvSpPr>
          <p:nvPr>
            <p:ph sz="quarter" idx="4"/>
          </p:nvPr>
        </p:nvSpPr>
        <p:spPr>
          <a:xfrm>
            <a:off x="4645025" y="2636912"/>
            <a:ext cx="4041775" cy="3489250"/>
          </a:xfrm>
        </p:spPr>
        <p:txBody>
          <a:bodyPr>
            <a:normAutofit/>
          </a:bodyPr>
          <a:lstStyle/>
          <a:p>
            <a:pPr marL="0" indent="0" algn="just">
              <a:buNone/>
            </a:pPr>
            <a:endParaRPr lang="ru-RU" sz="1600" dirty="0" smtClean="0">
              <a:solidFill>
                <a:srgbClr val="FF0000"/>
              </a:solidFill>
            </a:endParaRPr>
          </a:p>
          <a:p>
            <a:pPr marL="0" indent="0">
              <a:buNone/>
            </a:pPr>
            <a:r>
              <a:rPr lang="ru-RU" sz="1700" dirty="0">
                <a:solidFill>
                  <a:srgbClr val="FF0000"/>
                </a:solidFill>
                <a:latin typeface="PT Astra Serif" panose="020A0603040505020204" pitchFamily="18" charset="-52"/>
                <a:ea typeface="PT Astra Serif" panose="020A0603040505020204" pitchFamily="18" charset="-52"/>
              </a:rPr>
              <a:t>не позднее 3 рабочих дней после завершения проведения отбора</a:t>
            </a:r>
            <a:br>
              <a:rPr lang="ru-RU" sz="1700" dirty="0">
                <a:solidFill>
                  <a:srgbClr val="FF0000"/>
                </a:solidFill>
                <a:latin typeface="PT Astra Serif" panose="020A0603040505020204" pitchFamily="18" charset="-52"/>
                <a:ea typeface="PT Astra Serif" panose="020A0603040505020204" pitchFamily="18" charset="-52"/>
              </a:rPr>
            </a:br>
            <a:endParaRPr lang="ru-RU" sz="1700" dirty="0">
              <a:solidFill>
                <a:srgbClr val="FF0000"/>
              </a:solidFill>
              <a:latin typeface="PT Astra Serif" panose="020A0603040505020204" pitchFamily="18" charset="-52"/>
              <a:ea typeface="PT Astra Serif" panose="020A0603040505020204" pitchFamily="18" charset="-52"/>
            </a:endParaRPr>
          </a:p>
          <a:p>
            <a:pPr marL="0" indent="0">
              <a:buNone/>
            </a:pPr>
            <a:endParaRPr lang="ru-RU" sz="1700" dirty="0">
              <a:latin typeface="PT Astra Serif" panose="020A0603040505020204" pitchFamily="18" charset="-52"/>
              <a:ea typeface="PT Astra Serif" panose="020A0603040505020204" pitchFamily="18" charset="-52"/>
            </a:endParaRPr>
          </a:p>
          <a:p>
            <a:pPr marL="0" indent="0">
              <a:buNone/>
            </a:pPr>
            <a:endParaRPr lang="ru-RU" sz="1700" dirty="0" smtClean="0">
              <a:solidFill>
                <a:srgbClr val="FF0000"/>
              </a:solidFill>
              <a:latin typeface="PT Astra Serif" panose="020A0603040505020204" pitchFamily="18" charset="-52"/>
              <a:ea typeface="PT Astra Serif" panose="020A0603040505020204" pitchFamily="18" charset="-52"/>
            </a:endParaRPr>
          </a:p>
          <a:p>
            <a:pPr marL="0" indent="0">
              <a:buNone/>
            </a:pPr>
            <a:r>
              <a:rPr lang="ru-RU" sz="1700" dirty="0" smtClean="0">
                <a:solidFill>
                  <a:srgbClr val="FF0000"/>
                </a:solidFill>
                <a:latin typeface="PT Astra Serif" panose="020A0603040505020204" pitchFamily="18" charset="-52"/>
                <a:ea typeface="PT Astra Serif" panose="020A0603040505020204" pitchFamily="18" charset="-52"/>
              </a:rPr>
              <a:t>не </a:t>
            </a:r>
            <a:r>
              <a:rPr lang="ru-RU" sz="1700" dirty="0">
                <a:solidFill>
                  <a:srgbClr val="FF0000"/>
                </a:solidFill>
                <a:latin typeface="PT Astra Serif" panose="020A0603040505020204" pitchFamily="18" charset="-52"/>
                <a:ea typeface="PT Astra Serif" panose="020A0603040505020204" pitchFamily="18" charset="-52"/>
              </a:rPr>
              <a:t>позднее 3 рабочих дней со дня принятия решения</a:t>
            </a:r>
            <a:br>
              <a:rPr lang="ru-RU" sz="1700" dirty="0">
                <a:solidFill>
                  <a:srgbClr val="FF0000"/>
                </a:solidFill>
                <a:latin typeface="PT Astra Serif" panose="020A0603040505020204" pitchFamily="18" charset="-52"/>
                <a:ea typeface="PT Astra Serif" panose="020A0603040505020204" pitchFamily="18" charset="-52"/>
              </a:rPr>
            </a:br>
            <a:endParaRPr lang="ru-RU" sz="1700" dirty="0">
              <a:solidFill>
                <a:srgbClr val="FF0000"/>
              </a:solidFill>
              <a:latin typeface="PT Astra Serif" panose="020A0603040505020204" pitchFamily="18" charset="-52"/>
              <a:ea typeface="PT Astra Serif" panose="020A0603040505020204" pitchFamily="18" charset="-52"/>
            </a:endParaRPr>
          </a:p>
          <a:p>
            <a:pPr marL="0" indent="0">
              <a:buNone/>
            </a:pPr>
            <a:endParaRPr lang="ru-RU" sz="1800" dirty="0"/>
          </a:p>
        </p:txBody>
      </p:sp>
      <p:sp>
        <p:nvSpPr>
          <p:cNvPr id="6" name="Номер слайда 5"/>
          <p:cNvSpPr>
            <a:spLocks noGrp="1"/>
          </p:cNvSpPr>
          <p:nvPr>
            <p:ph type="sldNum" sz="quarter" idx="12"/>
          </p:nvPr>
        </p:nvSpPr>
        <p:spPr/>
        <p:txBody>
          <a:bodyPr/>
          <a:lstStyle/>
          <a:p>
            <a:fld id="{B19B0651-EE4F-4900-A07F-96A6BFA9D0F0}" type="slidenum">
              <a:rPr lang="ru-RU" smtClean="0"/>
              <a:t>16</a:t>
            </a:fld>
            <a:endParaRPr lang="ru-RU"/>
          </a:p>
        </p:txBody>
      </p:sp>
    </p:spTree>
    <p:extLst>
      <p:ext uri="{BB962C8B-B14F-4D97-AF65-F5344CB8AC3E}">
        <p14:creationId xmlns:p14="http://schemas.microsoft.com/office/powerpoint/2010/main" val="36266902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268760"/>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Основания для отклонения заявки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п.13 пост.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3" name="Объект 12"/>
          <p:cNvSpPr>
            <a:spLocks noGrp="1"/>
          </p:cNvSpPr>
          <p:nvPr>
            <p:ph idx="1"/>
          </p:nvPr>
        </p:nvSpPr>
        <p:spPr>
          <a:xfrm>
            <a:off x="457200" y="1916832"/>
            <a:ext cx="8229600" cy="4209331"/>
          </a:xfrm>
        </p:spPr>
        <p:txBody>
          <a:bodyPr>
            <a:normAutofit/>
          </a:bodyPr>
          <a:lstStyle/>
          <a:p>
            <a:pPr algn="just">
              <a:buFont typeface="+mj-lt"/>
              <a:buAutoNum type="arabicPeriod"/>
            </a:pPr>
            <a:r>
              <a:rPr lang="ru-RU" sz="1800" dirty="0">
                <a:latin typeface="PT Astra Serif" panose="020A0603040505020204" pitchFamily="18" charset="-52"/>
                <a:ea typeface="PT Astra Serif" panose="020A0603040505020204" pitchFamily="18" charset="-52"/>
              </a:rPr>
              <a:t>несоответствие участника отбора требованиям, указанным в пункте 8 </a:t>
            </a:r>
            <a:r>
              <a:rPr lang="ru-RU" sz="1800" dirty="0" smtClean="0">
                <a:latin typeface="PT Astra Serif" panose="020A0603040505020204" pitchFamily="18" charset="-52"/>
                <a:ea typeface="PT Astra Serif" panose="020A0603040505020204" pitchFamily="18" charset="-52"/>
              </a:rPr>
              <a:t>Порядка</a:t>
            </a:r>
            <a:r>
              <a:rPr lang="ru-RU" sz="1800" dirty="0">
                <a:latin typeface="PT Astra Serif" panose="020A0603040505020204" pitchFamily="18" charset="-52"/>
                <a:ea typeface="PT Astra Serif" panose="020A0603040505020204" pitchFamily="18" charset="-52"/>
              </a:rPr>
              <a:t>;</a:t>
            </a:r>
            <a:br>
              <a:rPr lang="ru-RU" sz="1800" dirty="0">
                <a:latin typeface="PT Astra Serif" panose="020A0603040505020204" pitchFamily="18" charset="-52"/>
                <a:ea typeface="PT Astra Serif" panose="020A0603040505020204" pitchFamily="18" charset="-52"/>
              </a:rPr>
            </a:br>
            <a:endParaRPr lang="ru-RU" sz="1800" dirty="0">
              <a:latin typeface="PT Astra Serif" panose="020A0603040505020204" pitchFamily="18" charset="-52"/>
              <a:ea typeface="PT Astra Serif" panose="020A0603040505020204" pitchFamily="18" charset="-52"/>
            </a:endParaRPr>
          </a:p>
          <a:p>
            <a:pPr algn="just">
              <a:buFont typeface="+mj-lt"/>
              <a:buAutoNum type="arabicPeriod"/>
            </a:pPr>
            <a:r>
              <a:rPr lang="ru-RU" sz="1800" dirty="0" smtClean="0">
                <a:latin typeface="PT Astra Serif" panose="020A0603040505020204" pitchFamily="18" charset="-52"/>
                <a:ea typeface="PT Astra Serif" panose="020A0603040505020204" pitchFamily="18" charset="-52"/>
              </a:rPr>
              <a:t>несоответствие </a:t>
            </a:r>
            <a:r>
              <a:rPr lang="ru-RU" sz="1800" dirty="0">
                <a:latin typeface="PT Astra Serif" panose="020A0603040505020204" pitchFamily="18" charset="-52"/>
                <a:ea typeface="PT Astra Serif" panose="020A0603040505020204" pitchFamily="18" charset="-52"/>
              </a:rPr>
              <a:t>представленных участником отбора заявки и документов, указанных в пункте 9 </a:t>
            </a:r>
            <a:r>
              <a:rPr lang="ru-RU" sz="1800" dirty="0" smtClean="0">
                <a:latin typeface="PT Astra Serif" panose="020A0603040505020204" pitchFamily="18" charset="-52"/>
                <a:ea typeface="PT Astra Serif" panose="020A0603040505020204" pitchFamily="18" charset="-52"/>
              </a:rPr>
              <a:t>Порядка</a:t>
            </a:r>
            <a:r>
              <a:rPr lang="ru-RU" sz="1800" dirty="0">
                <a:latin typeface="PT Astra Serif" panose="020A0603040505020204" pitchFamily="18" charset="-52"/>
                <a:ea typeface="PT Astra Serif" panose="020A0603040505020204" pitchFamily="18" charset="-52"/>
              </a:rPr>
              <a:t>, требованиям к заявкам участников отбора, установленным в объявлении о проведении отбора</a:t>
            </a:r>
            <a:r>
              <a:rPr lang="ru-RU" sz="1800" dirty="0" smtClean="0">
                <a:latin typeface="PT Astra Serif" panose="020A0603040505020204" pitchFamily="18" charset="-52"/>
                <a:ea typeface="PT Astra Serif" panose="020A0603040505020204" pitchFamily="18" charset="-52"/>
              </a:rPr>
              <a:t>;</a:t>
            </a:r>
          </a:p>
          <a:p>
            <a:pPr algn="just">
              <a:buFont typeface="+mj-lt"/>
              <a:buAutoNum type="arabicPeriod"/>
            </a:pPr>
            <a:endParaRPr lang="ru-RU" sz="1800" dirty="0">
              <a:latin typeface="PT Astra Serif" panose="020A0603040505020204" pitchFamily="18" charset="-52"/>
              <a:ea typeface="PT Astra Serif" panose="020A0603040505020204" pitchFamily="18" charset="-52"/>
            </a:endParaRPr>
          </a:p>
          <a:p>
            <a:pPr algn="just">
              <a:buFont typeface="+mj-lt"/>
              <a:buAutoNum type="arabicPeriod"/>
            </a:pPr>
            <a:r>
              <a:rPr lang="ru-RU" sz="1800" dirty="0" smtClean="0">
                <a:latin typeface="PT Astra Serif" panose="020A0603040505020204" pitchFamily="18" charset="-52"/>
                <a:ea typeface="PT Astra Serif" panose="020A0603040505020204" pitchFamily="18" charset="-52"/>
              </a:rPr>
              <a:t>недостоверность </a:t>
            </a:r>
            <a:r>
              <a:rPr lang="ru-RU" sz="1800" dirty="0">
                <a:latin typeface="PT Astra Serif" panose="020A0603040505020204" pitchFamily="18" charset="-52"/>
                <a:ea typeface="PT Astra Serif" panose="020A0603040505020204" pitchFamily="18" charset="-52"/>
              </a:rPr>
              <a:t>представленной информации, в том числе информации о месте нахождения и адресе юридического лица</a:t>
            </a:r>
            <a:r>
              <a:rPr lang="ru-RU" sz="1800" dirty="0" smtClean="0">
                <a:latin typeface="PT Astra Serif" panose="020A0603040505020204" pitchFamily="18" charset="-52"/>
                <a:ea typeface="PT Astra Serif" panose="020A0603040505020204" pitchFamily="18" charset="-52"/>
              </a:rPr>
              <a:t>;</a:t>
            </a:r>
          </a:p>
          <a:p>
            <a:pPr algn="just">
              <a:buFont typeface="+mj-lt"/>
              <a:buAutoNum type="arabicPeriod"/>
            </a:pPr>
            <a:endParaRPr lang="ru-RU" sz="1800" dirty="0">
              <a:latin typeface="PT Astra Serif" panose="020A0603040505020204" pitchFamily="18" charset="-52"/>
              <a:ea typeface="PT Astra Serif" panose="020A0603040505020204" pitchFamily="18" charset="-52"/>
            </a:endParaRPr>
          </a:p>
          <a:p>
            <a:pPr algn="just">
              <a:buFont typeface="+mj-lt"/>
              <a:buAutoNum type="arabicPeriod"/>
            </a:pPr>
            <a:r>
              <a:rPr lang="ru-RU" sz="1800" dirty="0" smtClean="0">
                <a:latin typeface="PT Astra Serif" panose="020A0603040505020204" pitchFamily="18" charset="-52"/>
                <a:ea typeface="PT Astra Serif" panose="020A0603040505020204" pitchFamily="18" charset="-52"/>
              </a:rPr>
              <a:t>подача </a:t>
            </a:r>
            <a:r>
              <a:rPr lang="ru-RU" sz="1800" dirty="0">
                <a:latin typeface="PT Astra Serif" panose="020A0603040505020204" pitchFamily="18" charset="-52"/>
                <a:ea typeface="PT Astra Serif" panose="020A0603040505020204" pitchFamily="18" charset="-52"/>
              </a:rPr>
              <a:t>участником отбора заявки после даты и (или) времени, определенных для подачи заявок.</a:t>
            </a:r>
          </a:p>
          <a:p>
            <a:endParaRPr lang="ru-RU" sz="1800" dirty="0"/>
          </a:p>
        </p:txBody>
      </p:sp>
      <p:sp>
        <p:nvSpPr>
          <p:cNvPr id="6" name="Номер слайда 5"/>
          <p:cNvSpPr>
            <a:spLocks noGrp="1"/>
          </p:cNvSpPr>
          <p:nvPr>
            <p:ph type="sldNum" sz="quarter" idx="12"/>
          </p:nvPr>
        </p:nvSpPr>
        <p:spPr/>
        <p:txBody>
          <a:bodyPr/>
          <a:lstStyle/>
          <a:p>
            <a:fld id="{B19B0651-EE4F-4900-A07F-96A6BFA9D0F0}" type="slidenum">
              <a:rPr lang="ru-RU" smtClean="0"/>
              <a:t>17</a:t>
            </a:fld>
            <a:endParaRPr lang="ru-RU"/>
          </a:p>
        </p:txBody>
      </p:sp>
    </p:spTree>
    <p:extLst>
      <p:ext uri="{BB962C8B-B14F-4D97-AF65-F5344CB8AC3E}">
        <p14:creationId xmlns:p14="http://schemas.microsoft.com/office/powerpoint/2010/main" val="2322139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332656"/>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908720"/>
            <a:ext cx="6779096" cy="9001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5" name="Прямоугольник 4"/>
          <p:cNvSpPr/>
          <p:nvPr/>
        </p:nvSpPr>
        <p:spPr>
          <a:xfrm>
            <a:off x="1113032" y="2465862"/>
            <a:ext cx="7429752" cy="2246769"/>
          </a:xfrm>
          <a:prstGeom prst="rect">
            <a:avLst/>
          </a:prstGeom>
        </p:spPr>
        <p:txBody>
          <a:bodyPr wrap="square">
            <a:spAutoFit/>
          </a:bodyPr>
          <a:lstStyle/>
          <a:p>
            <a:pPr algn="ctr">
              <a:spcBef>
                <a:spcPct val="20000"/>
              </a:spcBef>
            </a:pPr>
            <a:r>
              <a:rPr lang="ru-RU" sz="25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 </a:t>
            </a:r>
            <a:r>
              <a:rPr lang="ru-RU" sz="3200" u="sng"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Условия и порядок предоставления субсидий</a:t>
            </a:r>
            <a:endParaRPr lang="ru-RU" sz="3200" u="sng"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endParaRPr>
          </a:p>
          <a:p>
            <a:pPr algn="ctr">
              <a:spcBef>
                <a:spcPct val="0"/>
              </a:spcBef>
            </a:pPr>
            <a:endParaRPr lang="ru-RU" sz="2000"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endParaRPr>
          </a:p>
          <a:p>
            <a:pPr marL="285750" indent="-285750">
              <a:buFontTx/>
              <a:buChar char="-"/>
            </a:pPr>
            <a:endParaRPr lang="ru-RU" sz="1400" dirty="0"/>
          </a:p>
          <a:p>
            <a:pPr marL="171450" indent="-171450" algn="just">
              <a:buFont typeface="Wingdings" panose="05000000000000000000" pitchFamily="2" charset="2"/>
              <a:buChar char="Ø"/>
            </a:pPr>
            <a:endParaRPr lang="ru-RU" sz="1400" dirty="0">
              <a:latin typeface="PT Astra Serif" panose="020A0603040505020204" pitchFamily="18" charset="-52"/>
              <a:ea typeface="PT Astra Serif" panose="020A0603040505020204" pitchFamily="18" charset="-52"/>
            </a:endParaRPr>
          </a:p>
          <a:p>
            <a:pPr marL="171450" indent="-171450" algn="just">
              <a:buFont typeface="Wingdings" panose="05000000000000000000" pitchFamily="2" charset="2"/>
              <a:buChar char="Ø"/>
            </a:pPr>
            <a:endParaRPr lang="ru-RU" sz="1400" dirty="0" smtClean="0">
              <a:latin typeface="PT Astra Serif" panose="020A0603040505020204" pitchFamily="18" charset="-52"/>
              <a:ea typeface="PT Astra Serif" panose="020A0603040505020204" pitchFamily="18" charset="-52"/>
            </a:endParaRPr>
          </a:p>
          <a:p>
            <a:pPr marL="171450" lvl="0" indent="-171450" algn="just">
              <a:buFont typeface="Wingdings" panose="05000000000000000000" pitchFamily="2" charset="2"/>
              <a:buChar char="Ø"/>
            </a:pPr>
            <a:endParaRPr lang="ru-RU" sz="1400" dirty="0">
              <a:latin typeface="PT Astra Serif" panose="020A0603040505020204" pitchFamily="18" charset="-52"/>
              <a:ea typeface="PT Astra Serif" panose="020A0603040505020204" pitchFamily="18" charset="-52"/>
            </a:endParaRPr>
          </a:p>
        </p:txBody>
      </p:sp>
      <p:sp>
        <p:nvSpPr>
          <p:cNvPr id="6" name="Номер слайда 5"/>
          <p:cNvSpPr>
            <a:spLocks noGrp="1"/>
          </p:cNvSpPr>
          <p:nvPr>
            <p:ph type="sldNum" sz="quarter" idx="12"/>
          </p:nvPr>
        </p:nvSpPr>
        <p:spPr/>
        <p:txBody>
          <a:bodyPr/>
          <a:lstStyle/>
          <a:p>
            <a:fld id="{B19B0651-EE4F-4900-A07F-96A6BFA9D0F0}" type="slidenum">
              <a:rPr lang="ru-RU" smtClean="0"/>
              <a:t>18</a:t>
            </a:fld>
            <a:endParaRPr lang="ru-RU"/>
          </a:p>
        </p:txBody>
      </p:sp>
    </p:spTree>
    <p:extLst>
      <p:ext uri="{BB962C8B-B14F-4D97-AF65-F5344CB8AC3E}">
        <p14:creationId xmlns:p14="http://schemas.microsoft.com/office/powerpoint/2010/main" val="36355885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584775"/>
          </a:xfrm>
          <a:prstGeom prst="rect">
            <a:avLst/>
          </a:prstGeom>
        </p:spPr>
        <p:txBody>
          <a:bodyPr>
            <a:spAutoFit/>
          </a:bodyPr>
          <a:lstStyle/>
          <a:p>
            <a:pPr algn="ctr"/>
            <a:r>
              <a:rPr lang="ru-RU" sz="1600" dirty="0">
                <a:latin typeface="PT Astra Serif" panose="020A0603040505020204" pitchFamily="18" charset="-52"/>
                <a:ea typeface="PT Astra Serif" panose="020A0603040505020204" pitchFamily="18" charset="-52"/>
              </a:rPr>
              <a:t>Администрация Томской области </a:t>
            </a:r>
            <a:br>
              <a:rPr lang="ru-RU" sz="1600" dirty="0">
                <a:latin typeface="PT Astra Serif" panose="020A0603040505020204" pitchFamily="18" charset="-52"/>
                <a:ea typeface="PT Astra Serif" panose="020A0603040505020204" pitchFamily="18" charset="-52"/>
              </a:rPr>
            </a:br>
            <a:r>
              <a:rPr lang="ru-RU" sz="1600"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60748"/>
            <a:ext cx="6779096"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7" name="Прямоугольник 6"/>
          <p:cNvSpPr/>
          <p:nvPr/>
        </p:nvSpPr>
        <p:spPr>
          <a:xfrm>
            <a:off x="2339752" y="1136357"/>
            <a:ext cx="5976664" cy="984885"/>
          </a:xfrm>
          <a:prstGeom prst="rect">
            <a:avLst/>
          </a:prstGeom>
        </p:spPr>
        <p:txBody>
          <a:bodyPr wrap="square">
            <a:spAutoFit/>
          </a:bodyPr>
          <a:lstStyle/>
          <a:p>
            <a:pPr algn="ctr"/>
            <a:r>
              <a:rPr lang="ru-RU" sz="22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Порядок заключения соглашения о предоставлении субсидии </a:t>
            </a:r>
          </a:p>
          <a:p>
            <a:pPr algn="ctr"/>
            <a:r>
              <a:rPr lang="ru-RU" sz="1400" dirty="0" smtClean="0">
                <a:latin typeface="PT Astra Serif" panose="020A0603040505020204" pitchFamily="18" charset="-52"/>
                <a:ea typeface="PT Astra Serif" panose="020A0603040505020204" pitchFamily="18" charset="-52"/>
              </a:rPr>
              <a:t>(</a:t>
            </a:r>
            <a:r>
              <a:rPr lang="ru-RU" sz="1400" i="1" dirty="0" smtClean="0">
                <a:latin typeface="PT Astra Serif" panose="020A0603040505020204" pitchFamily="18" charset="-52"/>
                <a:ea typeface="PT Astra Serif" panose="020A0603040505020204" pitchFamily="18" charset="-52"/>
              </a:rPr>
              <a:t>п.19, п.20, п.22 пост. №205а)</a:t>
            </a:r>
            <a:endParaRPr lang="ru-RU" sz="1400" i="1" dirty="0">
              <a:latin typeface="PT Astra Serif" panose="020A0603040505020204" pitchFamily="18" charset="-52"/>
              <a:ea typeface="PT Astra Serif" panose="020A0603040505020204" pitchFamily="18" charset="-52"/>
            </a:endParaRPr>
          </a:p>
        </p:txBody>
      </p:sp>
      <p:sp>
        <p:nvSpPr>
          <p:cNvPr id="9" name="Объект 8"/>
          <p:cNvSpPr>
            <a:spLocks noGrp="1"/>
          </p:cNvSpPr>
          <p:nvPr>
            <p:ph sz="half" idx="1"/>
          </p:nvPr>
        </p:nvSpPr>
        <p:spPr>
          <a:xfrm>
            <a:off x="457200" y="2204863"/>
            <a:ext cx="4038600" cy="3921299"/>
          </a:xfrm>
        </p:spPr>
        <p:txBody>
          <a:bodyPr>
            <a:normAutofit lnSpcReduction="10000"/>
          </a:bodyPr>
          <a:lstStyle/>
          <a:p>
            <a:pPr algn="just"/>
            <a:r>
              <a:rPr lang="ru-RU" sz="1600" dirty="0" smtClean="0">
                <a:latin typeface="PT Astra Serif" panose="020A0603040505020204" pitchFamily="18" charset="-52"/>
                <a:ea typeface="PT Astra Serif" panose="020A0603040505020204" pitchFamily="18" charset="-52"/>
              </a:rPr>
              <a:t>РСО, прошедшее отбор, направляет в Департамент надлежащим </a:t>
            </a:r>
            <a:r>
              <a:rPr lang="ru-RU" sz="1600" dirty="0">
                <a:latin typeface="PT Astra Serif" panose="020A0603040505020204" pitchFamily="18" charset="-52"/>
                <a:ea typeface="PT Astra Serif" panose="020A0603040505020204" pitchFamily="18" charset="-52"/>
              </a:rPr>
              <a:t>образом заверенную копию организационно-распорядительного документа об учетной политике РСО, действующего на период </a:t>
            </a:r>
            <a:r>
              <a:rPr lang="ru-RU" sz="1600" dirty="0" smtClean="0">
                <a:latin typeface="PT Astra Serif" panose="020A0603040505020204" pitchFamily="18" charset="-52"/>
                <a:ea typeface="PT Astra Serif" panose="020A0603040505020204" pitchFamily="18" charset="-52"/>
              </a:rPr>
              <a:t>возмещения</a:t>
            </a:r>
            <a:r>
              <a:rPr lang="en-US" sz="1600" dirty="0" smtClean="0">
                <a:latin typeface="PT Astra Serif" panose="020A0603040505020204" pitchFamily="18" charset="-52"/>
                <a:ea typeface="PT Astra Serif" panose="020A0603040505020204" pitchFamily="18" charset="-52"/>
              </a:rPr>
              <a:t>;</a:t>
            </a:r>
            <a:endParaRPr lang="ru-RU" sz="1600" dirty="0" smtClean="0">
              <a:latin typeface="PT Astra Serif" panose="020A0603040505020204" pitchFamily="18" charset="-52"/>
              <a:ea typeface="PT Astra Serif" panose="020A0603040505020204" pitchFamily="18" charset="-52"/>
            </a:endParaRPr>
          </a:p>
          <a:p>
            <a:pPr algn="just"/>
            <a:endParaRPr lang="ru-RU" sz="1600" dirty="0" smtClean="0">
              <a:latin typeface="PT Astra Serif" panose="020A0603040505020204" pitchFamily="18" charset="-52"/>
              <a:ea typeface="PT Astra Serif" panose="020A0603040505020204" pitchFamily="18" charset="-52"/>
            </a:endParaRPr>
          </a:p>
          <a:p>
            <a:pPr algn="just"/>
            <a:r>
              <a:rPr lang="ru-RU" sz="1600" dirty="0">
                <a:latin typeface="PT Astra Serif" panose="020A0603040505020204" pitchFamily="18" charset="-52"/>
                <a:ea typeface="PT Astra Serif" panose="020A0603040505020204" pitchFamily="18" charset="-52"/>
              </a:rPr>
              <a:t>Департамент рассматривает представленные РСО документы и принимает </a:t>
            </a:r>
            <a:r>
              <a:rPr lang="ru-RU" sz="1600" dirty="0" smtClean="0">
                <a:latin typeface="PT Astra Serif" panose="020A0603040505020204" pitchFamily="18" charset="-52"/>
                <a:ea typeface="PT Astra Serif" panose="020A0603040505020204" pitchFamily="18" charset="-52"/>
              </a:rPr>
              <a:t>решение</a:t>
            </a:r>
            <a:r>
              <a:rPr lang="en-US" sz="1600" dirty="0" smtClean="0">
                <a:latin typeface="PT Astra Serif" panose="020A0603040505020204" pitchFamily="18" charset="-52"/>
                <a:ea typeface="PT Astra Serif" panose="020A0603040505020204" pitchFamily="18" charset="-52"/>
              </a:rPr>
              <a:t>:</a:t>
            </a:r>
            <a:endParaRPr lang="ru-RU" sz="1600" dirty="0" smtClean="0">
              <a:latin typeface="PT Astra Serif" panose="020A0603040505020204" pitchFamily="18" charset="-52"/>
              <a:ea typeface="PT Astra Serif" panose="020A0603040505020204" pitchFamily="18" charset="-52"/>
            </a:endParaRPr>
          </a:p>
          <a:p>
            <a:pPr marL="0" indent="0">
              <a:buNone/>
            </a:pPr>
            <a:r>
              <a:rPr lang="ru-RU" sz="1600" dirty="0" smtClean="0">
                <a:latin typeface="PT Astra Serif" panose="020A0603040505020204" pitchFamily="18" charset="-52"/>
                <a:ea typeface="PT Astra Serif" panose="020A0603040505020204" pitchFamily="18" charset="-52"/>
              </a:rPr>
              <a:t>       - </a:t>
            </a:r>
            <a:r>
              <a:rPr lang="ru-RU" sz="1600" b="1" dirty="0" smtClean="0">
                <a:latin typeface="PT Astra Serif" panose="020A0603040505020204" pitchFamily="18" charset="-52"/>
                <a:ea typeface="PT Astra Serif" panose="020A0603040505020204" pitchFamily="18" charset="-52"/>
              </a:rPr>
              <a:t>о предоставлении субсидии</a:t>
            </a:r>
            <a:r>
              <a:rPr lang="en-US" sz="1600" dirty="0" smtClean="0">
                <a:latin typeface="PT Astra Serif" panose="020A0603040505020204" pitchFamily="18" charset="-52"/>
                <a:ea typeface="PT Astra Serif" panose="020A0603040505020204" pitchFamily="18" charset="-52"/>
              </a:rPr>
              <a:t>;</a:t>
            </a:r>
            <a:endParaRPr lang="ru-RU" sz="1600" dirty="0" smtClean="0">
              <a:latin typeface="PT Astra Serif" panose="020A0603040505020204" pitchFamily="18" charset="-52"/>
              <a:ea typeface="PT Astra Serif" panose="020A0603040505020204" pitchFamily="18" charset="-52"/>
            </a:endParaRPr>
          </a:p>
          <a:p>
            <a:pPr marL="0" indent="0">
              <a:buNone/>
            </a:pPr>
            <a:r>
              <a:rPr lang="ru-RU" sz="1600" dirty="0" smtClean="0">
                <a:latin typeface="PT Astra Serif" panose="020A0603040505020204" pitchFamily="18" charset="-52"/>
                <a:ea typeface="PT Astra Serif" panose="020A0603040505020204" pitchFamily="18" charset="-52"/>
              </a:rPr>
              <a:t>       - </a:t>
            </a:r>
            <a:r>
              <a:rPr lang="ru-RU" sz="1600" b="1" dirty="0" smtClean="0">
                <a:latin typeface="PT Astra Serif" panose="020A0603040505020204" pitchFamily="18" charset="-52"/>
                <a:ea typeface="PT Astra Serif" panose="020A0603040505020204" pitchFamily="18" charset="-52"/>
              </a:rPr>
              <a:t>об отказе в предоставлении         субсидии</a:t>
            </a:r>
            <a:r>
              <a:rPr lang="ru-RU" sz="1600" dirty="0" smtClean="0">
                <a:latin typeface="PT Astra Serif" panose="020A0603040505020204" pitchFamily="18" charset="-52"/>
                <a:ea typeface="PT Astra Serif" panose="020A0603040505020204" pitchFamily="18" charset="-52"/>
              </a:rPr>
              <a:t>.</a:t>
            </a:r>
            <a:r>
              <a:rPr lang="ru-RU" sz="1600" dirty="0"/>
              <a:t/>
            </a:r>
            <a:br>
              <a:rPr lang="ru-RU" sz="1600" dirty="0"/>
            </a:br>
            <a:endParaRPr lang="ru-RU" sz="1600" dirty="0"/>
          </a:p>
          <a:p>
            <a:pPr marL="0" indent="0" algn="just">
              <a:buNone/>
            </a:pPr>
            <a:r>
              <a:rPr lang="ru-RU" sz="1600" dirty="0">
                <a:latin typeface="PT Astra Serif" panose="020A0603040505020204" pitchFamily="18" charset="-52"/>
                <a:ea typeface="PT Astra Serif" panose="020A0603040505020204" pitchFamily="18" charset="-52"/>
              </a:rPr>
              <a:t/>
            </a:r>
            <a:br>
              <a:rPr lang="ru-RU" sz="1600" dirty="0">
                <a:latin typeface="PT Astra Serif" panose="020A0603040505020204" pitchFamily="18" charset="-52"/>
                <a:ea typeface="PT Astra Serif" panose="020A0603040505020204" pitchFamily="18" charset="-52"/>
              </a:rPr>
            </a:br>
            <a:endParaRPr lang="ru-RU" sz="1600" dirty="0">
              <a:latin typeface="PT Astra Serif" panose="020A0603040505020204" pitchFamily="18" charset="-52"/>
              <a:ea typeface="PT Astra Serif" panose="020A0603040505020204" pitchFamily="18" charset="-52"/>
            </a:endParaRPr>
          </a:p>
          <a:p>
            <a:endParaRPr lang="ru-RU" sz="1600" dirty="0">
              <a:latin typeface="PT Astra Serif" panose="020A0603040505020204" pitchFamily="18" charset="-52"/>
              <a:ea typeface="PT Astra Serif" panose="020A0603040505020204" pitchFamily="18" charset="-52"/>
            </a:endParaRPr>
          </a:p>
        </p:txBody>
      </p:sp>
      <p:sp>
        <p:nvSpPr>
          <p:cNvPr id="10" name="Объект 9"/>
          <p:cNvSpPr>
            <a:spLocks noGrp="1"/>
          </p:cNvSpPr>
          <p:nvPr>
            <p:ph sz="half" idx="2"/>
          </p:nvPr>
        </p:nvSpPr>
        <p:spPr>
          <a:xfrm>
            <a:off x="4648200" y="2204864"/>
            <a:ext cx="4038600" cy="3921299"/>
          </a:xfrm>
        </p:spPr>
        <p:txBody>
          <a:bodyPr>
            <a:normAutofit lnSpcReduction="10000"/>
          </a:bodyPr>
          <a:lstStyle/>
          <a:p>
            <a:r>
              <a:rPr lang="ru-RU" sz="1600" dirty="0" smtClean="0">
                <a:solidFill>
                  <a:srgbClr val="FF0000"/>
                </a:solidFill>
                <a:latin typeface="PT Astra Serif" panose="020A0603040505020204" pitchFamily="18" charset="-52"/>
                <a:ea typeface="PT Astra Serif" panose="020A0603040505020204" pitchFamily="18" charset="-52"/>
              </a:rPr>
              <a:t>не позднее 20 рабочих дней со дня получения уведомления о прохождении отбора</a:t>
            </a:r>
          </a:p>
          <a:p>
            <a:endParaRPr lang="ru-RU" sz="1600" dirty="0">
              <a:latin typeface="PT Astra Serif" panose="020A0603040505020204" pitchFamily="18" charset="-52"/>
              <a:ea typeface="PT Astra Serif" panose="020A0603040505020204" pitchFamily="18" charset="-52"/>
            </a:endParaRPr>
          </a:p>
          <a:p>
            <a:endParaRPr lang="ru-RU" sz="1600" dirty="0" smtClean="0">
              <a:latin typeface="PT Astra Serif" panose="020A0603040505020204" pitchFamily="18" charset="-52"/>
              <a:ea typeface="PT Astra Serif" panose="020A0603040505020204" pitchFamily="18" charset="-52"/>
            </a:endParaRPr>
          </a:p>
          <a:p>
            <a:endParaRPr lang="ru-RU" sz="1600" dirty="0">
              <a:latin typeface="PT Astra Serif" panose="020A0603040505020204" pitchFamily="18" charset="-52"/>
              <a:ea typeface="PT Astra Serif" panose="020A0603040505020204" pitchFamily="18" charset="-52"/>
            </a:endParaRPr>
          </a:p>
          <a:p>
            <a:endParaRPr lang="ru-RU" sz="1600" dirty="0" smtClean="0">
              <a:solidFill>
                <a:srgbClr val="FF0000"/>
              </a:solidFill>
              <a:latin typeface="PT Astra Serif" panose="020A0603040505020204" pitchFamily="18" charset="-52"/>
              <a:ea typeface="PT Astra Serif" panose="020A0603040505020204" pitchFamily="18" charset="-52"/>
            </a:endParaRPr>
          </a:p>
          <a:p>
            <a:r>
              <a:rPr lang="ru-RU" sz="1600" dirty="0" smtClean="0">
                <a:solidFill>
                  <a:srgbClr val="FF0000"/>
                </a:solidFill>
                <a:latin typeface="PT Astra Serif" panose="020A0603040505020204" pitchFamily="18" charset="-52"/>
                <a:ea typeface="PT Astra Serif" panose="020A0603040505020204" pitchFamily="18" charset="-52"/>
              </a:rPr>
              <a:t>в течение 7 рабочих дней со дня получения документов, предусмотренных п.9 и пп.1 п.20 Порядка</a:t>
            </a:r>
            <a:endParaRPr lang="ru-RU" sz="1600" dirty="0">
              <a:solidFill>
                <a:srgbClr val="FF0000"/>
              </a:solidFill>
              <a:latin typeface="PT Astra Serif" panose="020A0603040505020204" pitchFamily="18" charset="-52"/>
              <a:ea typeface="PT Astra Serif" panose="020A0603040505020204" pitchFamily="18" charset="-52"/>
            </a:endParaRPr>
          </a:p>
        </p:txBody>
      </p:sp>
      <p:sp>
        <p:nvSpPr>
          <p:cNvPr id="6" name="Номер слайда 5"/>
          <p:cNvSpPr>
            <a:spLocks noGrp="1"/>
          </p:cNvSpPr>
          <p:nvPr>
            <p:ph type="sldNum" sz="quarter" idx="12"/>
          </p:nvPr>
        </p:nvSpPr>
        <p:spPr/>
        <p:txBody>
          <a:bodyPr/>
          <a:lstStyle/>
          <a:p>
            <a:fld id="{B19B0651-EE4F-4900-A07F-96A6BFA9D0F0}" type="slidenum">
              <a:rPr lang="ru-RU" smtClean="0"/>
              <a:t>19</a:t>
            </a:fld>
            <a:endParaRPr lang="ru-RU"/>
          </a:p>
        </p:txBody>
      </p:sp>
    </p:spTree>
    <p:extLst>
      <p:ext uri="{BB962C8B-B14F-4D97-AF65-F5344CB8AC3E}">
        <p14:creationId xmlns:p14="http://schemas.microsoft.com/office/powerpoint/2010/main" val="708379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4" name="Заголовок 1"/>
          <p:cNvSpPr txBox="1">
            <a:spLocks/>
          </p:cNvSpPr>
          <p:nvPr/>
        </p:nvSpPr>
        <p:spPr>
          <a:xfrm>
            <a:off x="2123728" y="404664"/>
            <a:ext cx="5542384" cy="433263"/>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smtClean="0">
                <a:latin typeface="PT Astra Serif" panose="020A0603040505020204" pitchFamily="18" charset="-52"/>
                <a:ea typeface="PT Astra Serif" panose="020A0603040505020204" pitchFamily="18" charset="-52"/>
              </a:rPr>
              <a:t>Администрация Томской области </a:t>
            </a:r>
            <a:br>
              <a:rPr lang="ru-RU" sz="1600" dirty="0" smtClean="0">
                <a:latin typeface="PT Astra Serif" panose="020A0603040505020204" pitchFamily="18" charset="-52"/>
                <a:ea typeface="PT Astra Serif" panose="020A0603040505020204" pitchFamily="18" charset="-52"/>
              </a:rPr>
            </a:br>
            <a:r>
              <a:rPr lang="ru-RU" sz="1600" dirty="0" smtClean="0">
                <a:latin typeface="PT Astra Serif" panose="020A0603040505020204" pitchFamily="18" charset="-52"/>
                <a:ea typeface="PT Astra Serif" panose="020A0603040505020204" pitchFamily="18" charset="-52"/>
              </a:rPr>
              <a:t>Департамент тарифного регулирования</a:t>
            </a:r>
            <a:endParaRPr lang="ru-RU" sz="1600" dirty="0">
              <a:latin typeface="PT Astra Serif" panose="020A0603040505020204" pitchFamily="18" charset="-52"/>
              <a:ea typeface="PT Astra Serif" panose="020A0603040505020204" pitchFamily="18" charset="-52"/>
            </a:endParaRPr>
          </a:p>
        </p:txBody>
      </p:sp>
      <p:sp>
        <p:nvSpPr>
          <p:cNvPr id="6" name="Прямоугольник 5"/>
          <p:cNvSpPr/>
          <p:nvPr/>
        </p:nvSpPr>
        <p:spPr>
          <a:xfrm>
            <a:off x="1907704" y="1013055"/>
            <a:ext cx="6480720" cy="40011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lvl="0" algn="ctr"/>
            <a:r>
              <a:rPr lang="ru-RU" sz="2000" dirty="0" smtClean="0">
                <a:latin typeface="PT Astra Serif" panose="020A0603040505020204" pitchFamily="18" charset="-52"/>
                <a:ea typeface="PT Astra Serif" panose="020A0603040505020204" pitchFamily="18" charset="-52"/>
              </a:rPr>
              <a:t>Правовые основы установления льготного тарифа</a:t>
            </a:r>
            <a:endParaRPr lang="ru-RU" sz="2000" dirty="0"/>
          </a:p>
        </p:txBody>
      </p:sp>
      <p:sp>
        <p:nvSpPr>
          <p:cNvPr id="11" name="Заголовок 1"/>
          <p:cNvSpPr txBox="1">
            <a:spLocks/>
          </p:cNvSpPr>
          <p:nvPr/>
        </p:nvSpPr>
        <p:spPr>
          <a:xfrm>
            <a:off x="707768" y="5589240"/>
            <a:ext cx="8018414" cy="792088"/>
          </a:xfrm>
          <a:prstGeom prst="rect">
            <a:avLst/>
          </a:prstGeom>
          <a:scene3d>
            <a:camera prst="orthographicFront"/>
            <a:lightRig rig="threePt" dir="t"/>
          </a:scene3d>
          <a:sp3d>
            <a:bevelT prst="relaxedInset"/>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2000" dirty="0">
              <a:latin typeface="PT Astra Serif" panose="020A0603040505020204" pitchFamily="18" charset="-52"/>
              <a:ea typeface="PT Astra Serif" panose="020A0603040505020204" pitchFamily="18" charset="-52"/>
            </a:endParaRPr>
          </a:p>
        </p:txBody>
      </p:sp>
      <p:sp>
        <p:nvSpPr>
          <p:cNvPr id="7" name="Прямоугольник 6"/>
          <p:cNvSpPr/>
          <p:nvPr/>
        </p:nvSpPr>
        <p:spPr>
          <a:xfrm>
            <a:off x="233616" y="1643474"/>
            <a:ext cx="8474662" cy="7608237"/>
          </a:xfrm>
          <a:prstGeom prst="rect">
            <a:avLst/>
          </a:prstGeom>
        </p:spPr>
        <p:txBody>
          <a:bodyPr wrap="square">
            <a:spAutoFit/>
          </a:bodyPr>
          <a:lstStyle/>
          <a:p>
            <a:pPr marL="342900" lvl="0" indent="-342900" algn="just">
              <a:lnSpc>
                <a:spcPct val="120000"/>
              </a:lnSpc>
              <a:buFont typeface="+mj-lt"/>
              <a:buAutoNum type="arabicPeriod"/>
            </a:pPr>
            <a:r>
              <a:rPr lang="ru-RU" sz="1400" b="1" dirty="0" smtClean="0">
                <a:latin typeface="PT Astra Serif" panose="020A0603040505020204" pitchFamily="18" charset="-52"/>
                <a:ea typeface="PT Astra Serif" panose="020A0603040505020204" pitchFamily="18" charset="-52"/>
                <a:cs typeface="+mj-cs"/>
              </a:rPr>
              <a:t>Федеральный </a:t>
            </a:r>
            <a:r>
              <a:rPr lang="ru-RU" sz="1400" b="1" dirty="0">
                <a:latin typeface="PT Astra Serif" panose="020A0603040505020204" pitchFamily="18" charset="-52"/>
                <a:ea typeface="PT Astra Serif" panose="020A0603040505020204" pitchFamily="18" charset="-52"/>
                <a:cs typeface="+mj-cs"/>
              </a:rPr>
              <a:t>закон от </a:t>
            </a:r>
            <a:r>
              <a:rPr lang="ru-RU" sz="1400" b="1" dirty="0" smtClean="0">
                <a:latin typeface="PT Astra Serif" panose="020A0603040505020204" pitchFamily="18" charset="-52"/>
                <a:ea typeface="PT Astra Serif" panose="020A0603040505020204" pitchFamily="18" charset="-52"/>
                <a:cs typeface="+mj-cs"/>
              </a:rPr>
              <a:t>07.12.2011 </a:t>
            </a:r>
            <a:r>
              <a:rPr lang="ru-RU" sz="1400" b="1" dirty="0">
                <a:latin typeface="PT Astra Serif" panose="020A0603040505020204" pitchFamily="18" charset="-52"/>
                <a:ea typeface="PT Astra Serif" panose="020A0603040505020204" pitchFamily="18" charset="-52"/>
                <a:cs typeface="+mj-cs"/>
              </a:rPr>
              <a:t>№ 416-ФЗ </a:t>
            </a:r>
            <a:r>
              <a:rPr lang="ru-RU" sz="1300" dirty="0">
                <a:latin typeface="PT Astra Serif" panose="020A0603040505020204" pitchFamily="18" charset="-52"/>
                <a:ea typeface="PT Astra Serif" panose="020A0603040505020204" pitchFamily="18" charset="-52"/>
                <a:cs typeface="+mj-cs"/>
              </a:rPr>
              <a:t>«О водоснабжении и водоотведении</a:t>
            </a:r>
            <a:r>
              <a:rPr lang="ru-RU" sz="1300" dirty="0" smtClean="0">
                <a:latin typeface="PT Astra Serif" panose="020A0603040505020204" pitchFamily="18" charset="-52"/>
                <a:ea typeface="PT Astra Serif" panose="020A0603040505020204" pitchFamily="18" charset="-52"/>
                <a:cs typeface="+mj-cs"/>
              </a:rPr>
              <a:t>»</a:t>
            </a:r>
          </a:p>
          <a:p>
            <a:pPr marL="342900" lvl="0" indent="-342900" algn="just">
              <a:lnSpc>
                <a:spcPct val="120000"/>
              </a:lnSpc>
              <a:buFont typeface="+mj-lt"/>
              <a:buAutoNum type="arabicPeriod"/>
            </a:pPr>
            <a:r>
              <a:rPr lang="ru-RU" sz="1400" b="1" dirty="0" smtClean="0">
                <a:latin typeface="PT Astra Serif" panose="020A0603040505020204" pitchFamily="18" charset="-52"/>
                <a:ea typeface="PT Astra Serif" panose="020A0603040505020204" pitchFamily="18" charset="-52"/>
                <a:cs typeface="+mj-cs"/>
              </a:rPr>
              <a:t>Федеральный закон от 27.07.2010 № 190-ФЗ </a:t>
            </a:r>
            <a:r>
              <a:rPr lang="ru-RU" sz="1300" dirty="0" smtClean="0">
                <a:latin typeface="PT Astra Serif" panose="020A0603040505020204" pitchFamily="18" charset="-52"/>
                <a:ea typeface="PT Astra Serif" panose="020A0603040505020204" pitchFamily="18" charset="-52"/>
                <a:cs typeface="+mj-cs"/>
              </a:rPr>
              <a:t>«О теплоснабжении»</a:t>
            </a:r>
          </a:p>
          <a:p>
            <a:pPr marL="342900" lvl="0" indent="-342900" algn="just">
              <a:lnSpc>
                <a:spcPct val="120000"/>
              </a:lnSpc>
              <a:buFont typeface="+mj-lt"/>
              <a:buAutoNum type="arabicPeriod"/>
            </a:pPr>
            <a:r>
              <a:rPr lang="ru-RU" sz="1400" b="1" dirty="0" smtClean="0">
                <a:latin typeface="PT Astra Serif" panose="020A0603040505020204" pitchFamily="18" charset="-52"/>
                <a:ea typeface="PT Astra Serif" panose="020A0603040505020204" pitchFamily="18" charset="-52"/>
                <a:cs typeface="+mj-cs"/>
              </a:rPr>
              <a:t>Постановление Правительства Российской Федерации от 25.10.2023 № 1782 </a:t>
            </a:r>
            <a:r>
              <a:rPr lang="ru-RU" sz="1300" dirty="0" smtClean="0">
                <a:latin typeface="PT Astra Serif" panose="020A0603040505020204" pitchFamily="18" charset="-52"/>
                <a:ea typeface="PT Astra Serif" panose="020A0603040505020204" pitchFamily="18" charset="-52"/>
                <a:cs typeface="+mj-cs"/>
              </a:rPr>
              <a:t>«Об утверждении общих требований к нормативным правовым актам, муниципальным правовым актам, регулирующим предоставление из бюджетов субъектов Российской Федерации, местных бюджетов субсидий, в том числе грантов в форме субсидий, юридическим лицам, индивидуальным предпринимателям, а также физическим лицам – производителям товаров, работ, услуг и проведение отборов получателей указанных субсидий, в том числе грантов в форме субсидий»</a:t>
            </a:r>
          </a:p>
          <a:p>
            <a:pPr marL="342900" lvl="0" indent="-342900" algn="just">
              <a:lnSpc>
                <a:spcPct val="120000"/>
              </a:lnSpc>
              <a:buFont typeface="+mj-lt"/>
              <a:buAutoNum type="arabicPeriod"/>
            </a:pPr>
            <a:r>
              <a:rPr lang="ru-RU" sz="1400" b="1" dirty="0">
                <a:latin typeface="PT Astra Serif" panose="020A0603040505020204" pitchFamily="18" charset="-52"/>
                <a:ea typeface="PT Astra Serif" panose="020A0603040505020204" pitchFamily="18" charset="-52"/>
              </a:rPr>
              <a:t>Закон Томской области от 08.12.2017 № 140-ОЗ </a:t>
            </a:r>
            <a:r>
              <a:rPr lang="ru-RU" sz="1300" dirty="0">
                <a:latin typeface="PT Astra Serif" panose="020A0603040505020204" pitchFamily="18" charset="-52"/>
                <a:ea typeface="PT Astra Serif" panose="020A0603040505020204" pitchFamily="18" charset="-52"/>
              </a:rPr>
              <a:t>«О льготных тарифах в сферах теплоснабжения, водоснабжения и водоотведения на территории Томской области</a:t>
            </a:r>
            <a:r>
              <a:rPr lang="ru-RU" sz="1300" dirty="0" smtClean="0">
                <a:latin typeface="PT Astra Serif" panose="020A0603040505020204" pitchFamily="18" charset="-52"/>
                <a:ea typeface="PT Astra Serif" panose="020A0603040505020204" pitchFamily="18" charset="-52"/>
              </a:rPr>
              <a:t>»</a:t>
            </a:r>
            <a:endParaRPr lang="ru-RU" sz="1300" dirty="0">
              <a:latin typeface="PT Astra Serif" panose="020A0603040505020204" pitchFamily="18" charset="-52"/>
              <a:ea typeface="PT Astra Serif" panose="020A0603040505020204" pitchFamily="18" charset="-52"/>
            </a:endParaRPr>
          </a:p>
          <a:p>
            <a:pPr marL="342900" lvl="0" indent="-342900" algn="just">
              <a:lnSpc>
                <a:spcPct val="120000"/>
              </a:lnSpc>
              <a:buFont typeface="+mj-lt"/>
              <a:buAutoNum type="arabicPeriod"/>
            </a:pPr>
            <a:r>
              <a:rPr lang="ru-RU" sz="1400" b="1" dirty="0" smtClean="0">
                <a:latin typeface="PT Astra Serif" panose="020A0603040505020204" pitchFamily="18" charset="-52"/>
                <a:ea typeface="PT Astra Serif" panose="020A0603040505020204" pitchFamily="18" charset="-52"/>
              </a:rPr>
              <a:t>Постановление </a:t>
            </a:r>
            <a:r>
              <a:rPr lang="ru-RU" sz="1400" b="1" dirty="0">
                <a:latin typeface="PT Astra Serif" panose="020A0603040505020204" pitchFamily="18" charset="-52"/>
                <a:ea typeface="PT Astra Serif" panose="020A0603040505020204" pitchFamily="18" charset="-52"/>
              </a:rPr>
              <a:t>Администрации Томской области от 30.04.2020 № 205а </a:t>
            </a:r>
            <a:r>
              <a:rPr lang="ru-RU" sz="1300" dirty="0">
                <a:latin typeface="PT Astra Serif" panose="020A0603040505020204" pitchFamily="18" charset="-52"/>
                <a:ea typeface="PT Astra Serif" panose="020A0603040505020204" pitchFamily="18" charset="-52"/>
              </a:rPr>
              <a:t>«Об утверждении Порядка предоставления субсидий на возмещение недополученных доходов </a:t>
            </a:r>
            <a:r>
              <a:rPr lang="ru-RU" sz="1300" dirty="0" err="1">
                <a:latin typeface="PT Astra Serif" panose="020A0603040505020204" pitchFamily="18" charset="-52"/>
                <a:ea typeface="PT Astra Serif" panose="020A0603040505020204" pitchFamily="18" charset="-52"/>
              </a:rPr>
              <a:t>ресурсонабжающих</a:t>
            </a:r>
            <a:r>
              <a:rPr lang="ru-RU" sz="1300" dirty="0">
                <a:latin typeface="PT Astra Serif" panose="020A0603040505020204" pitchFamily="18" charset="-52"/>
                <a:ea typeface="PT Astra Serif" panose="020A0603040505020204" pitchFamily="18" charset="-52"/>
              </a:rPr>
              <a:t> организаций, возникающих в результате установления льготного тарифа на коммунальный ресурс</a:t>
            </a:r>
            <a:r>
              <a:rPr lang="ru-RU" sz="1300" dirty="0" smtClean="0">
                <a:latin typeface="PT Astra Serif" panose="020A0603040505020204" pitchFamily="18" charset="-52"/>
                <a:ea typeface="PT Astra Serif" panose="020A0603040505020204" pitchFamily="18" charset="-52"/>
              </a:rPr>
              <a:t>»</a:t>
            </a:r>
            <a:endParaRPr lang="ru-RU" sz="1300" dirty="0">
              <a:latin typeface="PT Astra Serif" panose="020A0603040505020204" pitchFamily="18" charset="-52"/>
              <a:ea typeface="PT Astra Serif" panose="020A0603040505020204" pitchFamily="18" charset="-52"/>
            </a:endParaRPr>
          </a:p>
          <a:p>
            <a:pPr marL="342900" lvl="0" indent="-342900" algn="just">
              <a:lnSpc>
                <a:spcPct val="120000"/>
              </a:lnSpc>
              <a:buFont typeface="+mj-lt"/>
              <a:buAutoNum type="arabicPeriod"/>
            </a:pPr>
            <a:r>
              <a:rPr lang="ru-RU" sz="1400" b="1" dirty="0" smtClean="0">
                <a:latin typeface="PT Astra Serif" panose="020A0603040505020204" pitchFamily="18" charset="-52"/>
                <a:ea typeface="PT Astra Serif" panose="020A0603040505020204" pitchFamily="18" charset="-52"/>
              </a:rPr>
              <a:t>Распоряжение </a:t>
            </a:r>
            <a:r>
              <a:rPr lang="ru-RU" sz="1400" b="1" dirty="0">
                <a:latin typeface="PT Astra Serif" panose="020A0603040505020204" pitchFamily="18" charset="-52"/>
                <a:ea typeface="PT Astra Serif" panose="020A0603040505020204" pitchFamily="18" charset="-52"/>
              </a:rPr>
              <a:t>Департамента тарифного регулирования Томской области от 26.05.2020 № </a:t>
            </a:r>
            <a:r>
              <a:rPr lang="ru-RU" sz="1400" b="1" dirty="0" smtClean="0">
                <a:latin typeface="PT Astra Serif" panose="020A0603040505020204" pitchFamily="18" charset="-52"/>
                <a:ea typeface="PT Astra Serif" panose="020A0603040505020204" pitchFamily="18" charset="-52"/>
              </a:rPr>
              <a:t>18-р </a:t>
            </a:r>
            <a:r>
              <a:rPr lang="ru-RU" sz="1300" dirty="0">
                <a:latin typeface="PT Astra Serif" panose="020A0603040505020204" pitchFamily="18" charset="-52"/>
                <a:ea typeface="PT Astra Serif" panose="020A0603040505020204" pitchFamily="18" charset="-52"/>
              </a:rPr>
              <a:t>«Об утверждении форм документов, представляемых </a:t>
            </a:r>
            <a:r>
              <a:rPr lang="ru-RU" sz="1300" dirty="0" err="1">
                <a:latin typeface="PT Astra Serif" panose="020A0603040505020204" pitchFamily="18" charset="-52"/>
                <a:ea typeface="PT Astra Serif" panose="020A0603040505020204" pitchFamily="18" charset="-52"/>
              </a:rPr>
              <a:t>ресурсоснабжающими</a:t>
            </a:r>
            <a:r>
              <a:rPr lang="ru-RU" sz="1300" dirty="0">
                <a:latin typeface="PT Astra Serif" panose="020A0603040505020204" pitchFamily="18" charset="-52"/>
                <a:ea typeface="PT Astra Serif" panose="020A0603040505020204" pitchFamily="18" charset="-52"/>
              </a:rPr>
              <a:t> организациями в целях получения субсидий на возмещение недополученных доходов </a:t>
            </a:r>
            <a:r>
              <a:rPr lang="ru-RU" sz="1300" dirty="0" err="1">
                <a:latin typeface="PT Astra Serif" panose="020A0603040505020204" pitchFamily="18" charset="-52"/>
                <a:ea typeface="PT Astra Serif" panose="020A0603040505020204" pitchFamily="18" charset="-52"/>
              </a:rPr>
              <a:t>ресурсоснабжающих</a:t>
            </a:r>
            <a:r>
              <a:rPr lang="ru-RU" sz="1300" dirty="0">
                <a:latin typeface="PT Astra Serif" panose="020A0603040505020204" pitchFamily="18" charset="-52"/>
                <a:ea typeface="PT Astra Serif" panose="020A0603040505020204" pitchFamily="18" charset="-52"/>
              </a:rPr>
              <a:t> организаций, возникающих в результате установления льготного тарифа на коммунальный ресурс</a:t>
            </a:r>
            <a:r>
              <a:rPr lang="ru-RU" sz="1300" dirty="0" smtClean="0">
                <a:latin typeface="PT Astra Serif" panose="020A0603040505020204" pitchFamily="18" charset="-52"/>
                <a:ea typeface="PT Astra Serif" panose="020A0603040505020204" pitchFamily="18" charset="-52"/>
              </a:rPr>
              <a:t>»</a:t>
            </a:r>
          </a:p>
          <a:p>
            <a:pPr marL="285750" lvl="0" indent="-285750" algn="just">
              <a:lnSpc>
                <a:spcPct val="120000"/>
              </a:lnSpc>
              <a:buFont typeface="Arial" panose="020B0604020202020204" pitchFamily="34" charset="0"/>
              <a:buChar char="•"/>
            </a:pPr>
            <a:endParaRPr lang="ru-RU" sz="1300" dirty="0" smtClean="0">
              <a:latin typeface="PT Astra Serif" panose="020A0603040505020204" pitchFamily="18" charset="-52"/>
              <a:ea typeface="PT Astra Serif" panose="020A0603040505020204" pitchFamily="18" charset="-52"/>
            </a:endParaRPr>
          </a:p>
          <a:p>
            <a:pPr marL="285750" indent="-285750" algn="just">
              <a:lnSpc>
                <a:spcPct val="120000"/>
              </a:lnSpc>
              <a:buFont typeface="Arial" panose="020B0604020202020204" pitchFamily="34" charset="0"/>
              <a:buChar char="•"/>
            </a:pPr>
            <a:r>
              <a:rPr lang="ru-RU" sz="1300" i="1" dirty="0" smtClean="0">
                <a:solidFill>
                  <a:srgbClr val="002060"/>
                </a:solidFill>
                <a:latin typeface="PT Astra Serif" panose="020A0603040505020204" pitchFamily="18" charset="-52"/>
                <a:ea typeface="PT Astra Serif" panose="020A0603040505020204" pitchFamily="18" charset="-52"/>
              </a:rPr>
              <a:t>!!! Документы по пп.4-6 размещены на сайте Департамента </a:t>
            </a:r>
            <a:r>
              <a:rPr lang="ru-RU" sz="1400" i="1" dirty="0" smtClean="0">
                <a:solidFill>
                  <a:srgbClr val="002060"/>
                </a:solidFill>
                <a:latin typeface="PT Astra Serif" panose="020A0603040505020204" pitchFamily="18" charset="-52"/>
                <a:ea typeface="PT Astra Serif" panose="020A0603040505020204" pitchFamily="18" charset="-52"/>
              </a:rPr>
              <a:t>(</a:t>
            </a:r>
            <a:r>
              <a:rPr lang="en-US" sz="1400" i="1" dirty="0">
                <a:solidFill>
                  <a:srgbClr val="002060"/>
                </a:solidFill>
                <a:latin typeface="PT Astra Serif" panose="020A0603040505020204" pitchFamily="18" charset="-52"/>
                <a:ea typeface="PT Astra Serif" panose="020A0603040505020204" pitchFamily="18" charset="-52"/>
              </a:rPr>
              <a:t>rec.tomsk.gov.ru)</a:t>
            </a:r>
            <a:r>
              <a:rPr lang="ru-RU" sz="1400" i="1" dirty="0">
                <a:solidFill>
                  <a:srgbClr val="002060"/>
                </a:solidFill>
                <a:latin typeface="PT Astra Serif" panose="020A0603040505020204" pitchFamily="18" charset="-52"/>
                <a:ea typeface="PT Astra Serif" panose="020A0603040505020204" pitchFamily="18" charset="-52"/>
              </a:rPr>
              <a:t> в разделе Деятельность/ Субсидии регулируемым организациям</a:t>
            </a:r>
          </a:p>
          <a:p>
            <a:pPr marL="285750" lvl="0" indent="-285750" algn="just">
              <a:lnSpc>
                <a:spcPct val="120000"/>
              </a:lnSpc>
              <a:buFont typeface="Arial" panose="020B0604020202020204" pitchFamily="34" charset="0"/>
              <a:buChar char="•"/>
            </a:pPr>
            <a:endParaRPr lang="ru-RU" sz="1300" i="1" dirty="0" smtClean="0">
              <a:solidFill>
                <a:srgbClr val="002060"/>
              </a:solidFill>
              <a:latin typeface="PT Astra Serif" panose="020A0603040505020204" pitchFamily="18" charset="-52"/>
              <a:ea typeface="PT Astra Serif" panose="020A0603040505020204" pitchFamily="18" charset="-52"/>
            </a:endParaRPr>
          </a:p>
          <a:p>
            <a:pPr marL="285750" lvl="0" indent="-285750" algn="just">
              <a:lnSpc>
                <a:spcPct val="120000"/>
              </a:lnSpc>
              <a:buFont typeface="Arial" panose="020B0604020202020204" pitchFamily="34" charset="0"/>
              <a:buChar char="•"/>
            </a:pPr>
            <a:endParaRPr lang="ru-RU" sz="1300" dirty="0">
              <a:latin typeface="PT Astra Serif" panose="020A0603040505020204" pitchFamily="18" charset="-52"/>
              <a:ea typeface="PT Astra Serif" panose="020A0603040505020204" pitchFamily="18" charset="-52"/>
            </a:endParaRPr>
          </a:p>
          <a:p>
            <a:pPr marL="285750" lvl="0" indent="-285750" algn="just">
              <a:lnSpc>
                <a:spcPct val="120000"/>
              </a:lnSpc>
              <a:buFont typeface="Arial" panose="020B0604020202020204" pitchFamily="34" charset="0"/>
              <a:buChar char="•"/>
            </a:pPr>
            <a:endParaRPr lang="ru-RU" sz="1400" dirty="0" smtClean="0">
              <a:latin typeface="PT Astra Serif" panose="020A0603040505020204" pitchFamily="18" charset="-52"/>
              <a:ea typeface="PT Astra Serif" panose="020A0603040505020204" pitchFamily="18" charset="-52"/>
              <a:cs typeface="+mj-cs"/>
            </a:endParaRPr>
          </a:p>
          <a:p>
            <a:pPr marL="285750" lvl="0" indent="-285750">
              <a:lnSpc>
                <a:spcPct val="120000"/>
              </a:lnSpc>
              <a:buFont typeface="Arial" panose="020B0604020202020204" pitchFamily="34" charset="0"/>
              <a:buChar char="•"/>
            </a:pPr>
            <a:endParaRPr lang="ru-RU" sz="1400" dirty="0">
              <a:latin typeface="PT Astra Serif" panose="020A0603040505020204" pitchFamily="18" charset="-52"/>
              <a:ea typeface="PT Astra Serif" panose="020A0603040505020204" pitchFamily="18" charset="-52"/>
              <a:cs typeface="+mj-cs"/>
            </a:endParaRPr>
          </a:p>
          <a:p>
            <a:pPr marL="285750" lvl="0" indent="-285750">
              <a:lnSpc>
                <a:spcPct val="120000"/>
              </a:lnSpc>
              <a:buFont typeface="Arial" panose="020B0604020202020204" pitchFamily="34" charset="0"/>
              <a:buChar char="•"/>
            </a:pPr>
            <a:endParaRPr lang="ru-RU" sz="1400" dirty="0" smtClean="0">
              <a:latin typeface="PT Astra Serif" panose="020A0603040505020204" pitchFamily="18" charset="-52"/>
              <a:ea typeface="PT Astra Serif" panose="020A0603040505020204" pitchFamily="18" charset="-52"/>
              <a:cs typeface="+mj-cs"/>
            </a:endParaRPr>
          </a:p>
          <a:p>
            <a:pPr marL="285750" lvl="0" indent="-285750">
              <a:lnSpc>
                <a:spcPct val="120000"/>
              </a:lnSpc>
              <a:buFont typeface="Arial" panose="020B0604020202020204" pitchFamily="34" charset="0"/>
              <a:buChar char="•"/>
            </a:pPr>
            <a:endParaRPr lang="ru-RU" sz="1400" dirty="0" smtClean="0">
              <a:latin typeface="PT Astra Serif" panose="020A0603040505020204" pitchFamily="18" charset="-52"/>
              <a:ea typeface="PT Astra Serif" panose="020A0603040505020204" pitchFamily="18" charset="-52"/>
              <a:cs typeface="+mj-cs"/>
            </a:endParaRPr>
          </a:p>
          <a:p>
            <a:pPr marL="285750" lvl="0" indent="-285750">
              <a:lnSpc>
                <a:spcPct val="120000"/>
              </a:lnSpc>
              <a:buFont typeface="Arial" panose="020B0604020202020204" pitchFamily="34" charset="0"/>
              <a:buChar char="•"/>
            </a:pPr>
            <a:endParaRPr lang="ru-RU" sz="1400" dirty="0" smtClean="0">
              <a:latin typeface="PT Astra Serif" panose="020A0603040505020204" pitchFamily="18" charset="-52"/>
              <a:ea typeface="PT Astra Serif" panose="020A0603040505020204" pitchFamily="18" charset="-52"/>
              <a:cs typeface="+mj-cs"/>
            </a:endParaRPr>
          </a:p>
          <a:p>
            <a:pPr lvl="0"/>
            <a:endParaRPr lang="ru-RU" sz="1400" dirty="0">
              <a:latin typeface="PT Astra Serif" panose="020A0603040505020204" pitchFamily="18" charset="-52"/>
              <a:ea typeface="PT Astra Serif" panose="020A0603040505020204" pitchFamily="18" charset="-52"/>
              <a:cs typeface="+mj-cs"/>
            </a:endParaRPr>
          </a:p>
          <a:p>
            <a:pPr algn="just"/>
            <a:endParaRPr lang="ru-RU" sz="1400" dirty="0"/>
          </a:p>
          <a:p>
            <a:pPr marL="171450" lvl="0" indent="-171450" algn="just">
              <a:buFont typeface="Wingdings" panose="05000000000000000000" pitchFamily="2" charset="2"/>
              <a:buChar char="Ø"/>
            </a:pPr>
            <a:endParaRPr lang="ru-RU" sz="1400" dirty="0">
              <a:latin typeface="PT Astra Serif" panose="020A0603040505020204" pitchFamily="18" charset="-52"/>
              <a:ea typeface="PT Astra Serif" panose="020A0603040505020204" pitchFamily="18" charset="-52"/>
            </a:endParaRPr>
          </a:p>
        </p:txBody>
      </p:sp>
      <p:sp>
        <p:nvSpPr>
          <p:cNvPr id="2" name="Номер слайда 1"/>
          <p:cNvSpPr>
            <a:spLocks noGrp="1"/>
          </p:cNvSpPr>
          <p:nvPr>
            <p:ph type="sldNum" sz="quarter" idx="12"/>
          </p:nvPr>
        </p:nvSpPr>
        <p:spPr/>
        <p:txBody>
          <a:bodyPr/>
          <a:lstStyle/>
          <a:p>
            <a:fld id="{B19B0651-EE4F-4900-A07F-96A6BFA9D0F0}" type="slidenum">
              <a:rPr lang="ru-RU" smtClean="0"/>
              <a:t>2</a:t>
            </a:fld>
            <a:endParaRPr lang="ru-RU"/>
          </a:p>
        </p:txBody>
      </p:sp>
    </p:spTree>
    <p:extLst>
      <p:ext uri="{BB962C8B-B14F-4D97-AF65-F5344CB8AC3E}">
        <p14:creationId xmlns:p14="http://schemas.microsoft.com/office/powerpoint/2010/main" val="5142202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584775"/>
          </a:xfrm>
          <a:prstGeom prst="rect">
            <a:avLst/>
          </a:prstGeom>
        </p:spPr>
        <p:txBody>
          <a:bodyPr>
            <a:spAutoFit/>
          </a:bodyPr>
          <a:lstStyle/>
          <a:p>
            <a:pPr algn="ctr"/>
            <a:r>
              <a:rPr lang="ru-RU" sz="1600" dirty="0">
                <a:latin typeface="PT Astra Serif" panose="020A0603040505020204" pitchFamily="18" charset="-52"/>
                <a:ea typeface="PT Astra Serif" panose="020A0603040505020204" pitchFamily="18" charset="-52"/>
              </a:rPr>
              <a:t>Администрация Томской области </a:t>
            </a:r>
            <a:br>
              <a:rPr lang="ru-RU" sz="1600" dirty="0">
                <a:latin typeface="PT Astra Serif" panose="020A0603040505020204" pitchFamily="18" charset="-52"/>
                <a:ea typeface="PT Astra Serif" panose="020A0603040505020204" pitchFamily="18" charset="-52"/>
              </a:rPr>
            </a:br>
            <a:r>
              <a:rPr lang="ru-RU" sz="1600"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60748"/>
            <a:ext cx="6779096"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7" name="Прямоугольник 6"/>
          <p:cNvSpPr/>
          <p:nvPr/>
        </p:nvSpPr>
        <p:spPr>
          <a:xfrm>
            <a:off x="2339752" y="1136357"/>
            <a:ext cx="5976664" cy="1446550"/>
          </a:xfrm>
          <a:prstGeom prst="rect">
            <a:avLst/>
          </a:prstGeom>
        </p:spPr>
        <p:txBody>
          <a:bodyPr wrap="square">
            <a:spAutoFit/>
          </a:bodyPr>
          <a:lstStyle/>
          <a:p>
            <a:pPr algn="ctr"/>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Порядок заключения соглашения о предоставлении субсидии </a:t>
            </a:r>
            <a:r>
              <a:rPr lang="ru-RU" sz="1400" dirty="0" smtClean="0">
                <a:latin typeface="PT Astra Serif" panose="020A0603040505020204" pitchFamily="18" charset="-52"/>
                <a:ea typeface="PT Astra Serif" panose="020A0603040505020204" pitchFamily="18" charset="-52"/>
              </a:rPr>
              <a:t>(</a:t>
            </a:r>
            <a:r>
              <a:rPr lang="ru-RU" sz="1400" i="1" dirty="0" smtClean="0">
                <a:latin typeface="PT Astra Serif" panose="020A0603040505020204" pitchFamily="18" charset="-52"/>
                <a:ea typeface="PT Astra Serif" panose="020A0603040505020204" pitchFamily="18" charset="-52"/>
              </a:rPr>
              <a:t>п.19, п.20, п.22 пост. №205а)</a:t>
            </a:r>
          </a:p>
          <a:p>
            <a:pPr algn="ctr"/>
            <a:endParaRPr lang="en-US" sz="1400" i="1" dirty="0" smtClean="0">
              <a:latin typeface="PT Astra Serif" panose="020A0603040505020204" pitchFamily="18" charset="-52"/>
              <a:ea typeface="PT Astra Serif" panose="020A0603040505020204" pitchFamily="18" charset="-52"/>
            </a:endParaRPr>
          </a:p>
          <a:p>
            <a:pPr lvl="0" algn="ctr"/>
            <a:r>
              <a:rPr lang="ru-RU" b="1" i="1"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Принятие решения </a:t>
            </a:r>
            <a:r>
              <a:rPr lang="ru-RU" b="1" i="1"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о </a:t>
            </a:r>
            <a:r>
              <a:rPr lang="ru-RU" b="1" i="1"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предоставлении субсидии</a:t>
            </a:r>
            <a:r>
              <a:rPr lang="ru-RU" sz="1600" b="1" i="1"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 </a:t>
            </a:r>
            <a:endParaRPr lang="ru-RU" sz="1600" b="1" i="1"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endParaRPr>
          </a:p>
          <a:p>
            <a:pPr lvl="0" algn="ctr"/>
            <a:endParaRPr lang="ru-RU" sz="1600" i="1"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endParaRPr>
          </a:p>
        </p:txBody>
      </p:sp>
      <p:sp>
        <p:nvSpPr>
          <p:cNvPr id="9" name="Объект 8"/>
          <p:cNvSpPr>
            <a:spLocks noGrp="1"/>
          </p:cNvSpPr>
          <p:nvPr>
            <p:ph sz="half" idx="1"/>
          </p:nvPr>
        </p:nvSpPr>
        <p:spPr>
          <a:xfrm>
            <a:off x="467544" y="2420888"/>
            <a:ext cx="4038600" cy="3921299"/>
          </a:xfrm>
        </p:spPr>
        <p:txBody>
          <a:bodyPr>
            <a:normAutofit/>
          </a:bodyPr>
          <a:lstStyle/>
          <a:p>
            <a:pPr algn="just"/>
            <a:r>
              <a:rPr lang="ru-RU" sz="1600" dirty="0" smtClean="0">
                <a:latin typeface="PT Astra Serif" panose="020A0603040505020204" pitchFamily="18" charset="-52"/>
                <a:ea typeface="PT Astra Serif" panose="020A0603040505020204" pitchFamily="18" charset="-52"/>
              </a:rPr>
              <a:t>Департамент направляет РСО проект соглашения о предоставлении субсидии в 2-х экземплярах</a:t>
            </a:r>
          </a:p>
          <a:p>
            <a:pPr algn="just"/>
            <a:endParaRPr lang="ru-RU" sz="1600" dirty="0" smtClean="0">
              <a:latin typeface="PT Astra Serif" panose="020A0603040505020204" pitchFamily="18" charset="-52"/>
              <a:ea typeface="PT Astra Serif" panose="020A0603040505020204" pitchFamily="18" charset="-52"/>
            </a:endParaRPr>
          </a:p>
          <a:p>
            <a:pPr algn="just"/>
            <a:r>
              <a:rPr lang="ru-RU" sz="1600" dirty="0" smtClean="0">
                <a:latin typeface="PT Astra Serif" panose="020A0603040505020204" pitchFamily="18" charset="-52"/>
                <a:ea typeface="PT Astra Serif" panose="020A0603040505020204" pitchFamily="18" charset="-52"/>
              </a:rPr>
              <a:t>РСО подписывает и направляет в Департамент два экземпляра проекта соглашения</a:t>
            </a:r>
          </a:p>
          <a:p>
            <a:pPr algn="just"/>
            <a:endParaRPr lang="ru-RU" sz="1600" dirty="0">
              <a:latin typeface="PT Astra Serif" panose="020A0603040505020204" pitchFamily="18" charset="-52"/>
              <a:ea typeface="PT Astra Serif" panose="020A0603040505020204" pitchFamily="18" charset="-52"/>
            </a:endParaRPr>
          </a:p>
          <a:p>
            <a:pPr algn="just"/>
            <a:r>
              <a:rPr lang="ru-RU" sz="1600" dirty="0" smtClean="0">
                <a:latin typeface="PT Astra Serif" panose="020A0603040505020204" pitchFamily="18" charset="-52"/>
                <a:ea typeface="PT Astra Serif" panose="020A0603040505020204" pitchFamily="18" charset="-52"/>
              </a:rPr>
              <a:t>Департамент подписывает соглашение и направляет 1 экземпляр РСО</a:t>
            </a:r>
            <a:endParaRPr lang="ru-RU" sz="1600" dirty="0"/>
          </a:p>
          <a:p>
            <a:pPr marL="0" indent="0" algn="just">
              <a:buNone/>
            </a:pPr>
            <a:r>
              <a:rPr lang="ru-RU" sz="1600" dirty="0">
                <a:latin typeface="PT Astra Serif" panose="020A0603040505020204" pitchFamily="18" charset="-52"/>
                <a:ea typeface="PT Astra Serif" panose="020A0603040505020204" pitchFamily="18" charset="-52"/>
              </a:rPr>
              <a:t/>
            </a:r>
            <a:br>
              <a:rPr lang="ru-RU" sz="1600" dirty="0">
                <a:latin typeface="PT Astra Serif" panose="020A0603040505020204" pitchFamily="18" charset="-52"/>
                <a:ea typeface="PT Astra Serif" panose="020A0603040505020204" pitchFamily="18" charset="-52"/>
              </a:rPr>
            </a:br>
            <a:endParaRPr lang="ru-RU" sz="1600" dirty="0">
              <a:latin typeface="PT Astra Serif" panose="020A0603040505020204" pitchFamily="18" charset="-52"/>
              <a:ea typeface="PT Astra Serif" panose="020A0603040505020204" pitchFamily="18" charset="-52"/>
            </a:endParaRPr>
          </a:p>
          <a:p>
            <a:endParaRPr lang="ru-RU" sz="1600" dirty="0">
              <a:latin typeface="PT Astra Serif" panose="020A0603040505020204" pitchFamily="18" charset="-52"/>
              <a:ea typeface="PT Astra Serif" panose="020A0603040505020204" pitchFamily="18" charset="-52"/>
            </a:endParaRPr>
          </a:p>
        </p:txBody>
      </p:sp>
      <p:sp>
        <p:nvSpPr>
          <p:cNvPr id="10" name="Объект 9"/>
          <p:cNvSpPr>
            <a:spLocks noGrp="1"/>
          </p:cNvSpPr>
          <p:nvPr>
            <p:ph sz="half" idx="2"/>
          </p:nvPr>
        </p:nvSpPr>
        <p:spPr>
          <a:xfrm>
            <a:off x="4644008" y="2420888"/>
            <a:ext cx="4038600" cy="3921299"/>
          </a:xfrm>
        </p:spPr>
        <p:txBody>
          <a:bodyPr>
            <a:normAutofit/>
          </a:bodyPr>
          <a:lstStyle/>
          <a:p>
            <a:r>
              <a:rPr lang="ru-RU" sz="1600" dirty="0" smtClean="0">
                <a:solidFill>
                  <a:srgbClr val="FF0000"/>
                </a:solidFill>
                <a:latin typeface="PT Astra Serif" panose="020A0603040505020204" pitchFamily="18" charset="-52"/>
                <a:ea typeface="PT Astra Serif" panose="020A0603040505020204" pitchFamily="18" charset="-52"/>
              </a:rPr>
              <a:t>В течение 5 рабочих дней после истечения срока, предусмотренного п.19 Порядка</a:t>
            </a:r>
            <a:endParaRPr lang="ru-RU" sz="1600" dirty="0">
              <a:latin typeface="PT Astra Serif" panose="020A0603040505020204" pitchFamily="18" charset="-52"/>
              <a:ea typeface="PT Astra Serif" panose="020A0603040505020204" pitchFamily="18" charset="-52"/>
            </a:endParaRPr>
          </a:p>
          <a:p>
            <a:endParaRPr lang="ru-RU" sz="1600" dirty="0" smtClean="0">
              <a:latin typeface="PT Astra Serif" panose="020A0603040505020204" pitchFamily="18" charset="-52"/>
              <a:ea typeface="PT Astra Serif" panose="020A0603040505020204" pitchFamily="18" charset="-52"/>
            </a:endParaRPr>
          </a:p>
          <a:p>
            <a:r>
              <a:rPr lang="ru-RU" sz="1600" dirty="0" smtClean="0">
                <a:solidFill>
                  <a:srgbClr val="FF0000"/>
                </a:solidFill>
                <a:latin typeface="PT Astra Serif" panose="020A0603040505020204" pitchFamily="18" charset="-52"/>
                <a:ea typeface="PT Astra Serif" panose="020A0603040505020204" pitchFamily="18" charset="-52"/>
              </a:rPr>
              <a:t>в течение 5 рабочих дней после даты получения проекта соглашения</a:t>
            </a:r>
          </a:p>
          <a:p>
            <a:endParaRPr lang="ru-RU" sz="1600" dirty="0">
              <a:solidFill>
                <a:srgbClr val="FF0000"/>
              </a:solidFill>
              <a:latin typeface="PT Astra Serif" panose="020A0603040505020204" pitchFamily="18" charset="-52"/>
              <a:ea typeface="PT Astra Serif" panose="020A0603040505020204" pitchFamily="18" charset="-52"/>
            </a:endParaRPr>
          </a:p>
          <a:p>
            <a:endParaRPr lang="ru-RU" sz="1600" dirty="0" smtClean="0">
              <a:solidFill>
                <a:srgbClr val="FF0000"/>
              </a:solidFill>
              <a:latin typeface="PT Astra Serif" panose="020A0603040505020204" pitchFamily="18" charset="-52"/>
              <a:ea typeface="PT Astra Serif" panose="020A0603040505020204" pitchFamily="18" charset="-52"/>
            </a:endParaRPr>
          </a:p>
          <a:p>
            <a:r>
              <a:rPr lang="ru-RU" sz="1600" dirty="0">
                <a:solidFill>
                  <a:srgbClr val="FF0000"/>
                </a:solidFill>
                <a:latin typeface="PT Astra Serif" panose="020A0603040505020204" pitchFamily="18" charset="-52"/>
                <a:ea typeface="PT Astra Serif" panose="020A0603040505020204" pitchFamily="18" charset="-52"/>
              </a:rPr>
              <a:t>в течение 5 рабочих дней после даты получения проекта </a:t>
            </a:r>
            <a:r>
              <a:rPr lang="ru-RU" sz="1600" dirty="0" smtClean="0">
                <a:solidFill>
                  <a:srgbClr val="FF0000"/>
                </a:solidFill>
                <a:latin typeface="PT Astra Serif" panose="020A0603040505020204" pitchFamily="18" charset="-52"/>
                <a:ea typeface="PT Astra Serif" panose="020A0603040505020204" pitchFamily="18" charset="-52"/>
              </a:rPr>
              <a:t>соглашения от РСО</a:t>
            </a:r>
            <a:endParaRPr lang="ru-RU" sz="1600" dirty="0">
              <a:solidFill>
                <a:srgbClr val="FF0000"/>
              </a:solidFill>
              <a:latin typeface="PT Astra Serif" panose="020A0603040505020204" pitchFamily="18" charset="-52"/>
              <a:ea typeface="PT Astra Serif" panose="020A0603040505020204" pitchFamily="18" charset="-52"/>
            </a:endParaRPr>
          </a:p>
          <a:p>
            <a:endParaRPr lang="ru-RU" sz="1600" dirty="0">
              <a:solidFill>
                <a:srgbClr val="FF0000"/>
              </a:solidFill>
              <a:latin typeface="PT Astra Serif" panose="020A0603040505020204" pitchFamily="18" charset="-52"/>
              <a:ea typeface="PT Astra Serif" panose="020A0603040505020204" pitchFamily="18" charset="-52"/>
            </a:endParaRPr>
          </a:p>
        </p:txBody>
      </p:sp>
      <p:sp>
        <p:nvSpPr>
          <p:cNvPr id="6" name="Номер слайда 5"/>
          <p:cNvSpPr>
            <a:spLocks noGrp="1"/>
          </p:cNvSpPr>
          <p:nvPr>
            <p:ph type="sldNum" sz="quarter" idx="12"/>
          </p:nvPr>
        </p:nvSpPr>
        <p:spPr/>
        <p:txBody>
          <a:bodyPr/>
          <a:lstStyle/>
          <a:p>
            <a:fld id="{B19B0651-EE4F-4900-A07F-96A6BFA9D0F0}" type="slidenum">
              <a:rPr lang="ru-RU" smtClean="0"/>
              <a:t>20</a:t>
            </a:fld>
            <a:endParaRPr lang="ru-RU"/>
          </a:p>
        </p:txBody>
      </p:sp>
      <p:sp>
        <p:nvSpPr>
          <p:cNvPr id="5" name="TextBox 4"/>
          <p:cNvSpPr txBox="1"/>
          <p:nvPr/>
        </p:nvSpPr>
        <p:spPr>
          <a:xfrm>
            <a:off x="683568" y="5733256"/>
            <a:ext cx="7859216" cy="553998"/>
          </a:xfrm>
          <a:prstGeom prst="rect">
            <a:avLst/>
          </a:prstGeom>
          <a:noFill/>
        </p:spPr>
        <p:txBody>
          <a:bodyPr wrap="square" rtlCol="0">
            <a:spAutoFit/>
          </a:bodyPr>
          <a:lstStyle/>
          <a:p>
            <a:pPr algn="just"/>
            <a:r>
              <a:rPr lang="ru-RU" sz="1500" b="1" i="1" dirty="0" smtClean="0">
                <a:solidFill>
                  <a:srgbClr val="002060"/>
                </a:solidFill>
              </a:rPr>
              <a:t>!!!</a:t>
            </a:r>
            <a:r>
              <a:rPr lang="ru-RU" sz="1500" i="1" dirty="0" smtClean="0">
                <a:solidFill>
                  <a:srgbClr val="002060"/>
                </a:solidFill>
              </a:rPr>
              <a:t> Соглашение заключается по типовой форме, утвержденной приказом Департамента финансов Томской области от  03.11.2016 № 53</a:t>
            </a:r>
            <a:endParaRPr lang="ru-RU" sz="1500" i="1" dirty="0">
              <a:solidFill>
                <a:srgbClr val="002060"/>
              </a:solidFill>
            </a:endParaRPr>
          </a:p>
        </p:txBody>
      </p:sp>
    </p:spTree>
    <p:extLst>
      <p:ext uri="{BB962C8B-B14F-4D97-AF65-F5344CB8AC3E}">
        <p14:creationId xmlns:p14="http://schemas.microsoft.com/office/powerpoint/2010/main" val="3830026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4" name="Заголовок 1"/>
          <p:cNvSpPr txBox="1">
            <a:spLocks/>
          </p:cNvSpPr>
          <p:nvPr/>
        </p:nvSpPr>
        <p:spPr>
          <a:xfrm>
            <a:off x="2123728" y="404664"/>
            <a:ext cx="5542384" cy="433263"/>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smtClean="0">
                <a:latin typeface="PT Astra Serif" panose="020A0603040505020204" pitchFamily="18" charset="-52"/>
                <a:ea typeface="PT Astra Serif" panose="020A0603040505020204" pitchFamily="18" charset="-52"/>
              </a:rPr>
              <a:t>Администрация Томской области </a:t>
            </a:r>
            <a:br>
              <a:rPr lang="ru-RU" sz="1600" dirty="0" smtClean="0">
                <a:latin typeface="PT Astra Serif" panose="020A0603040505020204" pitchFamily="18" charset="-52"/>
                <a:ea typeface="PT Astra Serif" panose="020A0603040505020204" pitchFamily="18" charset="-52"/>
              </a:rPr>
            </a:br>
            <a:r>
              <a:rPr lang="ru-RU" sz="1600" dirty="0" smtClean="0">
                <a:latin typeface="PT Astra Serif" panose="020A0603040505020204" pitchFamily="18" charset="-52"/>
                <a:ea typeface="PT Astra Serif" panose="020A0603040505020204" pitchFamily="18" charset="-52"/>
              </a:rPr>
              <a:t>Департамент тарифного регулирования</a:t>
            </a:r>
            <a:endParaRPr lang="ru-RU" sz="1600" dirty="0">
              <a:latin typeface="PT Astra Serif" panose="020A0603040505020204" pitchFamily="18" charset="-52"/>
              <a:ea typeface="PT Astra Serif" panose="020A0603040505020204" pitchFamily="18" charset="-52"/>
            </a:endParaRPr>
          </a:p>
        </p:txBody>
      </p:sp>
      <p:sp>
        <p:nvSpPr>
          <p:cNvPr id="6" name="Прямоугольник 5"/>
          <p:cNvSpPr/>
          <p:nvPr/>
        </p:nvSpPr>
        <p:spPr>
          <a:xfrm>
            <a:off x="2339752" y="1005787"/>
            <a:ext cx="6480720" cy="107721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lvl="0" algn="ctr"/>
            <a:r>
              <a:rPr lang="ru-RU" sz="2000" b="1" i="1" dirty="0">
                <a:latin typeface="PT Astra Serif" panose="020A0603040505020204" pitchFamily="18" charset="-52"/>
                <a:ea typeface="PT Astra Serif" panose="020A0603040505020204" pitchFamily="18" charset="-52"/>
              </a:rPr>
              <a:t>Принятие решения </a:t>
            </a:r>
            <a:r>
              <a:rPr lang="ru-RU" sz="2000" b="1" i="1" dirty="0" smtClean="0">
                <a:latin typeface="PT Astra Serif" panose="020A0603040505020204" pitchFamily="18" charset="-52"/>
                <a:ea typeface="PT Astra Serif" panose="020A0603040505020204" pitchFamily="18" charset="-52"/>
              </a:rPr>
              <a:t>об отказе в </a:t>
            </a:r>
            <a:r>
              <a:rPr lang="ru-RU" sz="2000" b="1" i="1" dirty="0">
                <a:latin typeface="PT Astra Serif" panose="020A0603040505020204" pitchFamily="18" charset="-52"/>
                <a:ea typeface="PT Astra Serif" panose="020A0603040505020204" pitchFamily="18" charset="-52"/>
              </a:rPr>
              <a:t>предоставлении субсидии</a:t>
            </a:r>
            <a:r>
              <a:rPr lang="ru-RU" sz="2400" b="1" i="1" dirty="0">
                <a:latin typeface="PT Astra Serif" panose="020A0603040505020204" pitchFamily="18" charset="-52"/>
                <a:ea typeface="PT Astra Serif" panose="020A0603040505020204" pitchFamily="18" charset="-52"/>
              </a:rPr>
              <a:t> </a:t>
            </a:r>
          </a:p>
          <a:p>
            <a:pPr lvl="0" algn="ctr"/>
            <a:r>
              <a:rPr lang="ru-RU" sz="2000" i="1" dirty="0">
                <a:latin typeface="PT Astra Serif" panose="020A0603040505020204" pitchFamily="18" charset="-52"/>
                <a:ea typeface="PT Astra Serif" panose="020A0603040505020204" pitchFamily="18" charset="-52"/>
              </a:rPr>
              <a:t>(</a:t>
            </a:r>
            <a:r>
              <a:rPr lang="ru-RU" sz="2000" i="1" dirty="0" smtClean="0">
                <a:latin typeface="PT Astra Serif" panose="020A0603040505020204" pitchFamily="18" charset="-52"/>
                <a:ea typeface="PT Astra Serif" panose="020A0603040505020204" pitchFamily="18" charset="-52"/>
              </a:rPr>
              <a:t>п.19, п.21 </a:t>
            </a:r>
            <a:r>
              <a:rPr lang="ru-RU" sz="2000" i="1" dirty="0">
                <a:latin typeface="PT Astra Serif" panose="020A0603040505020204" pitchFamily="18" charset="-52"/>
                <a:ea typeface="PT Astra Serif" panose="020A0603040505020204" pitchFamily="18" charset="-52"/>
              </a:rPr>
              <a:t>пост. № 205а)</a:t>
            </a:r>
            <a:endParaRPr lang="ru-RU" sz="2000" i="1" dirty="0"/>
          </a:p>
        </p:txBody>
      </p:sp>
      <p:sp>
        <p:nvSpPr>
          <p:cNvPr id="11" name="Заголовок 1"/>
          <p:cNvSpPr txBox="1">
            <a:spLocks/>
          </p:cNvSpPr>
          <p:nvPr/>
        </p:nvSpPr>
        <p:spPr>
          <a:xfrm>
            <a:off x="707768" y="5589240"/>
            <a:ext cx="8018414" cy="792088"/>
          </a:xfrm>
          <a:prstGeom prst="rect">
            <a:avLst/>
          </a:prstGeom>
          <a:scene3d>
            <a:camera prst="orthographicFront"/>
            <a:lightRig rig="threePt" dir="t"/>
          </a:scene3d>
          <a:sp3d>
            <a:bevelT prst="relaxedInset"/>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2000" dirty="0">
              <a:latin typeface="PT Astra Serif" panose="020A0603040505020204" pitchFamily="18" charset="-52"/>
              <a:ea typeface="PT Astra Serif" panose="020A0603040505020204" pitchFamily="18" charset="-52"/>
            </a:endParaRPr>
          </a:p>
        </p:txBody>
      </p:sp>
      <p:sp>
        <p:nvSpPr>
          <p:cNvPr id="7" name="Прямоугольник 6"/>
          <p:cNvSpPr/>
          <p:nvPr/>
        </p:nvSpPr>
        <p:spPr>
          <a:xfrm>
            <a:off x="312666" y="2276872"/>
            <a:ext cx="8474662" cy="6057043"/>
          </a:xfrm>
          <a:prstGeom prst="rect">
            <a:avLst/>
          </a:prstGeom>
        </p:spPr>
        <p:txBody>
          <a:bodyPr wrap="square">
            <a:spAutoFit/>
          </a:bodyPr>
          <a:lstStyle/>
          <a:p>
            <a:pPr lvl="0" algn="just">
              <a:lnSpc>
                <a:spcPct val="120000"/>
              </a:lnSpc>
            </a:pPr>
            <a:r>
              <a:rPr lang="ru-RU" b="1" dirty="0" smtClean="0">
                <a:latin typeface="PT Astra Serif" panose="020A0603040505020204" pitchFamily="18" charset="-52"/>
                <a:ea typeface="PT Astra Serif" panose="020A0603040505020204" pitchFamily="18" charset="-52"/>
                <a:cs typeface="+mj-cs"/>
              </a:rPr>
              <a:t>В</a:t>
            </a:r>
            <a:r>
              <a:rPr lang="en-US" b="1" dirty="0" smtClean="0">
                <a:latin typeface="PT Astra Serif" panose="020A0603040505020204" pitchFamily="18" charset="-52"/>
                <a:ea typeface="PT Astra Serif" panose="020A0603040505020204" pitchFamily="18" charset="-52"/>
                <a:cs typeface="+mj-cs"/>
              </a:rPr>
              <a:t> </a:t>
            </a:r>
            <a:r>
              <a:rPr lang="ru-RU" b="1" dirty="0" smtClean="0">
                <a:latin typeface="PT Astra Serif" panose="020A0603040505020204" pitchFamily="18" charset="-52"/>
                <a:ea typeface="PT Astra Serif" panose="020A0603040505020204" pitchFamily="18" charset="-52"/>
                <a:cs typeface="+mj-cs"/>
              </a:rPr>
              <a:t>случае принятия решения об отказе в предоставлении субсидии Департамент направляет в РСО уведомление об отказе в предоставлении субсидии с указанием оснований отказа.</a:t>
            </a:r>
          </a:p>
          <a:p>
            <a:pPr lvl="0" algn="ctr">
              <a:lnSpc>
                <a:spcPct val="120000"/>
              </a:lnSpc>
            </a:pPr>
            <a:endParaRPr lang="ru-RU" b="1" dirty="0" smtClean="0">
              <a:latin typeface="PT Astra Serif" panose="020A0603040505020204" pitchFamily="18" charset="-52"/>
              <a:ea typeface="PT Astra Serif" panose="020A0603040505020204" pitchFamily="18" charset="-52"/>
              <a:cs typeface="+mj-cs"/>
            </a:endParaRPr>
          </a:p>
          <a:p>
            <a:pPr lvl="0" algn="ctr">
              <a:lnSpc>
                <a:spcPct val="120000"/>
              </a:lnSpc>
            </a:pPr>
            <a:r>
              <a:rPr lang="ru-RU" b="1" dirty="0" smtClean="0">
                <a:latin typeface="PT Astra Serif" panose="020A0603040505020204" pitchFamily="18" charset="-52"/>
                <a:ea typeface="PT Astra Serif" panose="020A0603040505020204" pitchFamily="18" charset="-52"/>
                <a:cs typeface="+mj-cs"/>
              </a:rPr>
              <a:t>Основания для отказа в предоставлении субсидии</a:t>
            </a:r>
            <a:r>
              <a:rPr lang="en-US" b="1" dirty="0" smtClean="0">
                <a:latin typeface="PT Astra Serif" panose="020A0603040505020204" pitchFamily="18" charset="-52"/>
                <a:ea typeface="PT Astra Serif" panose="020A0603040505020204" pitchFamily="18" charset="-52"/>
                <a:cs typeface="+mj-cs"/>
              </a:rPr>
              <a:t>:</a:t>
            </a:r>
            <a:endParaRPr lang="ru-RU" b="1" dirty="0" smtClean="0">
              <a:latin typeface="PT Astra Serif" panose="020A0603040505020204" pitchFamily="18" charset="-52"/>
              <a:ea typeface="PT Astra Serif" panose="020A0603040505020204" pitchFamily="18" charset="-52"/>
              <a:cs typeface="+mj-cs"/>
            </a:endParaRPr>
          </a:p>
          <a:p>
            <a:pPr marL="342900" indent="-342900" algn="just">
              <a:lnSpc>
                <a:spcPct val="120000"/>
              </a:lnSpc>
              <a:buFont typeface="+mj-lt"/>
              <a:buAutoNum type="arabicPeriod"/>
            </a:pPr>
            <a:r>
              <a:rPr lang="ru-RU" dirty="0">
                <a:latin typeface="PT Astra Serif" panose="020A0603040505020204" pitchFamily="18" charset="-52"/>
                <a:ea typeface="PT Astra Serif" panose="020A0603040505020204" pitchFamily="18" charset="-52"/>
              </a:rPr>
              <a:t>несоответствие представленных документов требованиям, определенным в соответствии с пунктом 17 </a:t>
            </a:r>
            <a:r>
              <a:rPr lang="ru-RU" dirty="0" smtClean="0">
                <a:latin typeface="PT Astra Serif" panose="020A0603040505020204" pitchFamily="18" charset="-52"/>
                <a:ea typeface="PT Astra Serif" panose="020A0603040505020204" pitchFamily="18" charset="-52"/>
              </a:rPr>
              <a:t>Порядка</a:t>
            </a:r>
            <a:r>
              <a:rPr lang="ru-RU" dirty="0">
                <a:latin typeface="PT Astra Serif" panose="020A0603040505020204" pitchFamily="18" charset="-52"/>
                <a:ea typeface="PT Astra Serif" panose="020A0603040505020204" pitchFamily="18" charset="-52"/>
              </a:rPr>
              <a:t>, или непредставление (представление не в полном объеме) указанных документов</a:t>
            </a:r>
            <a:r>
              <a:rPr lang="ru-RU" dirty="0" smtClean="0">
                <a:latin typeface="PT Astra Serif" panose="020A0603040505020204" pitchFamily="18" charset="-52"/>
                <a:ea typeface="PT Astra Serif" panose="020A0603040505020204" pitchFamily="18" charset="-52"/>
              </a:rPr>
              <a:t>;</a:t>
            </a:r>
            <a:endParaRPr lang="en-US" dirty="0">
              <a:latin typeface="PT Astra Serif" panose="020A0603040505020204" pitchFamily="18" charset="-52"/>
              <a:ea typeface="PT Astra Serif" panose="020A0603040505020204" pitchFamily="18" charset="-52"/>
            </a:endParaRPr>
          </a:p>
          <a:p>
            <a:pPr marL="342900" indent="-342900" algn="just">
              <a:lnSpc>
                <a:spcPct val="120000"/>
              </a:lnSpc>
              <a:buFont typeface="+mj-lt"/>
              <a:buAutoNum type="arabicPeriod"/>
            </a:pPr>
            <a:r>
              <a:rPr lang="ru-RU" dirty="0" smtClean="0">
                <a:latin typeface="PT Astra Serif" panose="020A0603040505020204" pitchFamily="18" charset="-52"/>
                <a:ea typeface="PT Astra Serif" panose="020A0603040505020204" pitchFamily="18" charset="-52"/>
              </a:rPr>
              <a:t>установление </a:t>
            </a:r>
            <a:r>
              <a:rPr lang="ru-RU" dirty="0">
                <a:latin typeface="PT Astra Serif" panose="020A0603040505020204" pitchFamily="18" charset="-52"/>
                <a:ea typeface="PT Astra Serif" panose="020A0603040505020204" pitchFamily="18" charset="-52"/>
              </a:rPr>
              <a:t>факта недостоверности представленной РСО </a:t>
            </a:r>
            <a:r>
              <a:rPr lang="ru-RU" dirty="0" smtClean="0">
                <a:latin typeface="PT Astra Serif" panose="020A0603040505020204" pitchFamily="18" charset="-52"/>
                <a:ea typeface="PT Astra Serif" panose="020A0603040505020204" pitchFamily="18" charset="-52"/>
              </a:rPr>
              <a:t>информации</a:t>
            </a:r>
            <a:r>
              <a:rPr lang="en-US" dirty="0" smtClean="0">
                <a:latin typeface="PT Astra Serif" panose="020A0603040505020204" pitchFamily="18" charset="-52"/>
                <a:ea typeface="PT Astra Serif" panose="020A0603040505020204" pitchFamily="18" charset="-52"/>
              </a:rPr>
              <a:t>;</a:t>
            </a:r>
          </a:p>
          <a:p>
            <a:pPr marL="342900" indent="-342900" algn="just">
              <a:lnSpc>
                <a:spcPct val="120000"/>
              </a:lnSpc>
              <a:buFont typeface="+mj-lt"/>
              <a:buAutoNum type="arabicPeriod"/>
            </a:pPr>
            <a:r>
              <a:rPr lang="ru-RU" dirty="0" smtClean="0">
                <a:latin typeface="PT Astra Serif" panose="020A0603040505020204" pitchFamily="18" charset="-52"/>
                <a:ea typeface="PT Astra Serif" panose="020A0603040505020204" pitchFamily="18" charset="-52"/>
              </a:rPr>
              <a:t>несоблюдение </a:t>
            </a:r>
            <a:r>
              <a:rPr lang="ru-RU" dirty="0">
                <a:latin typeface="PT Astra Serif" panose="020A0603040505020204" pitchFamily="18" charset="-52"/>
                <a:ea typeface="PT Astra Serif" panose="020A0603040505020204" pitchFamily="18" charset="-52"/>
              </a:rPr>
              <a:t>условий, предусмотренных пунктом 18 </a:t>
            </a:r>
            <a:r>
              <a:rPr lang="ru-RU" dirty="0" smtClean="0">
                <a:latin typeface="PT Astra Serif" panose="020A0603040505020204" pitchFamily="18" charset="-52"/>
                <a:ea typeface="PT Astra Serif" panose="020A0603040505020204" pitchFamily="18" charset="-52"/>
              </a:rPr>
              <a:t>Порядка</a:t>
            </a:r>
            <a:r>
              <a:rPr lang="en-US" dirty="0" smtClean="0"/>
              <a:t>;</a:t>
            </a:r>
          </a:p>
          <a:p>
            <a:pPr marL="342900" indent="-342900" algn="just">
              <a:lnSpc>
                <a:spcPct val="120000"/>
              </a:lnSpc>
              <a:buFont typeface="+mj-lt"/>
              <a:buAutoNum type="arabicPeriod"/>
            </a:pPr>
            <a:r>
              <a:rPr lang="ru-RU" dirty="0" smtClean="0">
                <a:latin typeface="PT Astra Serif" panose="020A0603040505020204" pitchFamily="18" charset="-52"/>
                <a:ea typeface="PT Astra Serif" panose="020A0603040505020204" pitchFamily="18" charset="-52"/>
              </a:rPr>
              <a:t>неправильное </a:t>
            </a:r>
            <a:r>
              <a:rPr lang="ru-RU" dirty="0">
                <a:latin typeface="PT Astra Serif" panose="020A0603040505020204" pitchFamily="18" charset="-52"/>
                <a:ea typeface="PT Astra Serif" panose="020A0603040505020204" pitchFamily="18" charset="-52"/>
              </a:rPr>
              <a:t>применение в расчете субсидий экономически обоснованного тарифа или льготного тарифа на коммунальный ресурс</a:t>
            </a:r>
            <a:r>
              <a:rPr lang="ru-RU" dirty="0" smtClean="0"/>
              <a:t>.</a:t>
            </a:r>
            <a:endParaRPr lang="ru-RU" dirty="0"/>
          </a:p>
          <a:p>
            <a:pPr algn="just">
              <a:lnSpc>
                <a:spcPct val="120000"/>
              </a:lnSpc>
            </a:pPr>
            <a:r>
              <a:rPr lang="ru-RU" dirty="0"/>
              <a:t/>
            </a:r>
            <a:br>
              <a:rPr lang="ru-RU" dirty="0"/>
            </a:br>
            <a:endParaRPr lang="ru-RU" dirty="0"/>
          </a:p>
          <a:p>
            <a:pPr marL="342900" indent="-342900" algn="just">
              <a:lnSpc>
                <a:spcPct val="120000"/>
              </a:lnSpc>
              <a:buFont typeface="+mj-lt"/>
              <a:buAutoNum type="arabicPeriod"/>
            </a:pPr>
            <a:endParaRPr lang="ru-RU" dirty="0">
              <a:latin typeface="PT Astra Serif" panose="020A0603040505020204" pitchFamily="18" charset="-52"/>
              <a:ea typeface="PT Astra Serif" panose="020A0603040505020204" pitchFamily="18" charset="-52"/>
            </a:endParaRPr>
          </a:p>
          <a:p>
            <a:pPr marL="342900" lvl="0" indent="-342900" algn="ctr">
              <a:lnSpc>
                <a:spcPct val="120000"/>
              </a:lnSpc>
              <a:buFont typeface="+mj-lt"/>
              <a:buAutoNum type="arabicPeriod"/>
            </a:pPr>
            <a:endParaRPr lang="ru-RU" b="1" dirty="0" smtClean="0">
              <a:latin typeface="PT Astra Serif" panose="020A0603040505020204" pitchFamily="18" charset="-52"/>
              <a:ea typeface="PT Astra Serif" panose="020A0603040505020204" pitchFamily="18" charset="-52"/>
              <a:cs typeface="+mj-cs"/>
            </a:endParaRPr>
          </a:p>
          <a:p>
            <a:pPr lvl="0"/>
            <a:endParaRPr lang="ru-RU" sz="1400" dirty="0">
              <a:latin typeface="PT Astra Serif" panose="020A0603040505020204" pitchFamily="18" charset="-52"/>
              <a:ea typeface="PT Astra Serif" panose="020A0603040505020204" pitchFamily="18" charset="-52"/>
              <a:cs typeface="+mj-cs"/>
            </a:endParaRPr>
          </a:p>
          <a:p>
            <a:pPr algn="just"/>
            <a:endParaRPr lang="ru-RU" sz="1400" dirty="0"/>
          </a:p>
          <a:p>
            <a:pPr marL="171450" lvl="0" indent="-171450" algn="just">
              <a:buFont typeface="Wingdings" panose="05000000000000000000" pitchFamily="2" charset="2"/>
              <a:buChar char="Ø"/>
            </a:pPr>
            <a:endParaRPr lang="ru-RU" sz="1400" dirty="0">
              <a:latin typeface="PT Astra Serif" panose="020A0603040505020204" pitchFamily="18" charset="-52"/>
              <a:ea typeface="PT Astra Serif" panose="020A0603040505020204" pitchFamily="18" charset="-52"/>
            </a:endParaRPr>
          </a:p>
        </p:txBody>
      </p:sp>
      <p:sp>
        <p:nvSpPr>
          <p:cNvPr id="2" name="Номер слайда 1"/>
          <p:cNvSpPr>
            <a:spLocks noGrp="1"/>
          </p:cNvSpPr>
          <p:nvPr>
            <p:ph type="sldNum" sz="quarter" idx="12"/>
          </p:nvPr>
        </p:nvSpPr>
        <p:spPr/>
        <p:txBody>
          <a:bodyPr/>
          <a:lstStyle/>
          <a:p>
            <a:fld id="{B19B0651-EE4F-4900-A07F-96A6BFA9D0F0}" type="slidenum">
              <a:rPr lang="ru-RU" smtClean="0"/>
              <a:t>21</a:t>
            </a:fld>
            <a:endParaRPr lang="ru-RU"/>
          </a:p>
        </p:txBody>
      </p:sp>
    </p:spTree>
    <p:extLst>
      <p:ext uri="{BB962C8B-B14F-4D97-AF65-F5344CB8AC3E}">
        <p14:creationId xmlns:p14="http://schemas.microsoft.com/office/powerpoint/2010/main" val="40502889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4" name="Заголовок 1"/>
          <p:cNvSpPr txBox="1">
            <a:spLocks/>
          </p:cNvSpPr>
          <p:nvPr/>
        </p:nvSpPr>
        <p:spPr>
          <a:xfrm>
            <a:off x="2267744" y="476672"/>
            <a:ext cx="5542384" cy="4332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500" dirty="0" smtClean="0">
                <a:latin typeface="PT Astra Serif" panose="020A0603040505020204" pitchFamily="18" charset="-52"/>
                <a:ea typeface="PT Astra Serif" panose="020A0603040505020204" pitchFamily="18" charset="-52"/>
              </a:rPr>
              <a:t>Администрация Томской области </a:t>
            </a:r>
            <a:br>
              <a:rPr lang="ru-RU" sz="1500" dirty="0" smtClean="0">
                <a:latin typeface="PT Astra Serif" panose="020A0603040505020204" pitchFamily="18" charset="-52"/>
                <a:ea typeface="PT Astra Serif" panose="020A0603040505020204" pitchFamily="18" charset="-52"/>
              </a:rPr>
            </a:br>
            <a:r>
              <a:rPr lang="ru-RU" sz="1500" dirty="0" smtClean="0">
                <a:latin typeface="PT Astra Serif" panose="020A0603040505020204" pitchFamily="18" charset="-52"/>
                <a:ea typeface="PT Astra Serif" panose="020A0603040505020204" pitchFamily="18" charset="-52"/>
              </a:rPr>
              <a:t>Департамент тарифного регулирования</a:t>
            </a:r>
            <a:endParaRPr lang="ru-RU" sz="1500" dirty="0">
              <a:latin typeface="PT Astra Serif" panose="020A0603040505020204" pitchFamily="18" charset="-52"/>
              <a:ea typeface="PT Astra Serif" panose="020A0603040505020204" pitchFamily="18" charset="-52"/>
            </a:endParaRPr>
          </a:p>
        </p:txBody>
      </p:sp>
      <p:sp>
        <p:nvSpPr>
          <p:cNvPr id="6" name="Прямоугольник 5"/>
          <p:cNvSpPr/>
          <p:nvPr/>
        </p:nvSpPr>
        <p:spPr>
          <a:xfrm>
            <a:off x="2339752" y="1005787"/>
            <a:ext cx="648072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lvl="0" algn="ctr"/>
            <a:r>
              <a:rPr lang="ru-RU" sz="2000" b="1" i="1" dirty="0" smtClean="0">
                <a:latin typeface="PT Astra Serif" panose="020A0603040505020204" pitchFamily="18" charset="-52"/>
                <a:ea typeface="PT Astra Serif" panose="020A0603040505020204" pitchFamily="18" charset="-52"/>
              </a:rPr>
              <a:t>Предоставление субсидии </a:t>
            </a:r>
          </a:p>
          <a:p>
            <a:pPr lvl="0" algn="ctr"/>
            <a:r>
              <a:rPr lang="ru-RU" sz="2000" i="1" dirty="0" smtClean="0">
                <a:latin typeface="PT Astra Serif" panose="020A0603040505020204" pitchFamily="18" charset="-52"/>
                <a:ea typeface="PT Astra Serif" panose="020A0603040505020204" pitchFamily="18" charset="-52"/>
              </a:rPr>
              <a:t>(пп.2 п.20 пост. № 205а)</a:t>
            </a:r>
            <a:endParaRPr lang="ru-RU" sz="2000" i="1" dirty="0"/>
          </a:p>
        </p:txBody>
      </p:sp>
      <p:sp>
        <p:nvSpPr>
          <p:cNvPr id="11" name="Заголовок 1"/>
          <p:cNvSpPr txBox="1">
            <a:spLocks/>
          </p:cNvSpPr>
          <p:nvPr/>
        </p:nvSpPr>
        <p:spPr>
          <a:xfrm>
            <a:off x="707768" y="5589240"/>
            <a:ext cx="8018414" cy="792088"/>
          </a:xfrm>
          <a:prstGeom prst="rect">
            <a:avLst/>
          </a:prstGeom>
          <a:scene3d>
            <a:camera prst="orthographicFront"/>
            <a:lightRig rig="threePt" dir="t"/>
          </a:scene3d>
          <a:sp3d>
            <a:bevelT prst="relaxedInset"/>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2000" dirty="0">
              <a:latin typeface="PT Astra Serif" panose="020A0603040505020204" pitchFamily="18" charset="-52"/>
              <a:ea typeface="PT Astra Serif" panose="020A0603040505020204" pitchFamily="18" charset="-52"/>
            </a:endParaRPr>
          </a:p>
        </p:txBody>
      </p:sp>
      <p:sp>
        <p:nvSpPr>
          <p:cNvPr id="8" name="Текст 7"/>
          <p:cNvSpPr>
            <a:spLocks noGrp="1"/>
          </p:cNvSpPr>
          <p:nvPr>
            <p:ph type="body" idx="1"/>
          </p:nvPr>
        </p:nvSpPr>
        <p:spPr>
          <a:xfrm>
            <a:off x="457200" y="1744451"/>
            <a:ext cx="4040188" cy="430423"/>
          </a:xfrm>
        </p:spPr>
        <p:txBody>
          <a:bodyPr>
            <a:normAutofit/>
          </a:bodyPr>
          <a:lstStyle/>
          <a:p>
            <a:pPr algn="ctr"/>
            <a:r>
              <a:rPr lang="ru-RU" sz="2000" dirty="0" smtClean="0">
                <a:latin typeface="PT Astra Serif" panose="020A0603040505020204" pitchFamily="18" charset="-52"/>
                <a:ea typeface="PT Astra Serif" panose="020A0603040505020204" pitchFamily="18" charset="-52"/>
              </a:rPr>
              <a:t>Действия РСО </a:t>
            </a:r>
            <a:endParaRPr lang="ru-RU" sz="2000" dirty="0">
              <a:latin typeface="PT Astra Serif" panose="020A0603040505020204" pitchFamily="18" charset="-52"/>
              <a:ea typeface="PT Astra Serif" panose="020A0603040505020204" pitchFamily="18" charset="-52"/>
            </a:endParaRPr>
          </a:p>
        </p:txBody>
      </p:sp>
      <p:sp>
        <p:nvSpPr>
          <p:cNvPr id="9" name="Объект 8"/>
          <p:cNvSpPr>
            <a:spLocks noGrp="1"/>
          </p:cNvSpPr>
          <p:nvPr>
            <p:ph sz="half" idx="2"/>
          </p:nvPr>
        </p:nvSpPr>
        <p:spPr>
          <a:xfrm>
            <a:off x="457200" y="2174875"/>
            <a:ext cx="4690864" cy="3951288"/>
          </a:xfrm>
        </p:spPr>
        <p:txBody>
          <a:bodyPr>
            <a:normAutofit/>
          </a:bodyPr>
          <a:lstStyle/>
          <a:p>
            <a:pPr marL="0" indent="0">
              <a:buNone/>
            </a:pPr>
            <a:r>
              <a:rPr lang="ru-RU" sz="1400" b="1" u="sng" dirty="0" smtClean="0">
                <a:latin typeface="PT Astra Serif" panose="020A0603040505020204" pitchFamily="18" charset="-52"/>
                <a:ea typeface="PT Astra Serif" panose="020A0603040505020204" pitchFamily="18" charset="-52"/>
              </a:rPr>
              <a:t>направляет в Департамент</a:t>
            </a:r>
            <a:r>
              <a:rPr lang="en-US" sz="1400" b="1" u="sng" dirty="0" smtClean="0">
                <a:latin typeface="PT Astra Serif" panose="020A0603040505020204" pitchFamily="18" charset="-52"/>
                <a:ea typeface="PT Astra Serif" panose="020A0603040505020204" pitchFamily="18" charset="-52"/>
              </a:rPr>
              <a:t>:</a:t>
            </a:r>
            <a:endParaRPr lang="ru-RU" sz="1400" b="1" u="sng"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r>
              <a:rPr lang="ru-RU" sz="1400" dirty="0">
                <a:latin typeface="PT Astra Serif" panose="020A0603040505020204" pitchFamily="18" charset="-52"/>
                <a:ea typeface="PT Astra Serif" panose="020A0603040505020204" pitchFamily="18" charset="-52"/>
              </a:rPr>
              <a:t>расчет субсидий, сформированный за отчетный месяц, по реализации коммунального ресурса с указанием объемов фактически отпущенного коммунального ресурса, предъявленного по льготным тарифам, по форме, утвержденной Департаментом, произведенный в соответствии с пунктом 34 </a:t>
            </a:r>
            <a:r>
              <a:rPr lang="ru-RU" sz="1400" dirty="0" smtClean="0">
                <a:latin typeface="PT Astra Serif" panose="020A0603040505020204" pitchFamily="18" charset="-52"/>
                <a:ea typeface="PT Astra Serif" panose="020A0603040505020204" pitchFamily="18" charset="-52"/>
              </a:rPr>
              <a:t>Порядка</a:t>
            </a:r>
            <a:r>
              <a:rPr lang="en-US" sz="1400" dirty="0" smtClean="0">
                <a:latin typeface="PT Astra Serif" panose="020A0603040505020204" pitchFamily="18" charset="-52"/>
                <a:ea typeface="PT Astra Serif" panose="020A0603040505020204" pitchFamily="18" charset="-52"/>
              </a:rPr>
              <a:t>;</a:t>
            </a:r>
            <a:endParaRPr lang="ru-RU" sz="1400"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en-US" sz="1400"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r>
              <a:rPr lang="ru-RU" sz="1400" dirty="0" smtClean="0">
                <a:latin typeface="PT Astra Serif" panose="020A0603040505020204" pitchFamily="18" charset="-52"/>
                <a:ea typeface="PT Astra Serif" panose="020A0603040505020204" pitchFamily="18" charset="-52"/>
              </a:rPr>
              <a:t>документы</a:t>
            </a:r>
            <a:r>
              <a:rPr lang="ru-RU" sz="1400" dirty="0">
                <a:latin typeface="PT Astra Serif" panose="020A0603040505020204" pitchFamily="18" charset="-52"/>
                <a:ea typeface="PT Astra Serif" panose="020A0603040505020204" pitchFamily="18" charset="-52"/>
              </a:rPr>
              <a:t>, подтверждающие фактический объем реализации (фактический отпуск) коммунального ресурса и начислений льготным потребителям по каждому коммунальному </a:t>
            </a:r>
            <a:r>
              <a:rPr lang="ru-RU" sz="1400" dirty="0" smtClean="0">
                <a:latin typeface="PT Astra Serif" panose="020A0603040505020204" pitchFamily="18" charset="-52"/>
                <a:ea typeface="PT Astra Serif" panose="020A0603040505020204" pitchFamily="18" charset="-52"/>
              </a:rPr>
              <a:t>ресурсу</a:t>
            </a:r>
            <a:r>
              <a:rPr lang="en-US" sz="1400" dirty="0" smtClean="0">
                <a:latin typeface="PT Astra Serif" panose="020A0603040505020204" pitchFamily="18" charset="-52"/>
                <a:ea typeface="PT Astra Serif" panose="020A0603040505020204" pitchFamily="18" charset="-52"/>
              </a:rPr>
              <a:t>;</a:t>
            </a:r>
            <a:endParaRPr lang="ru-RU" sz="1400"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en-US" sz="1400"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r>
              <a:rPr lang="ru-RU" sz="1400" dirty="0">
                <a:latin typeface="PT Astra Serif" panose="020A0603040505020204" pitchFamily="18" charset="-52"/>
                <a:ea typeface="PT Astra Serif" panose="020A0603040505020204" pitchFamily="18" charset="-52"/>
              </a:rPr>
              <a:t>копии счетов бухгалтерского учета, отражающих фактический объем начислений за реализацию каждого коммунального ресурса в отчетном </a:t>
            </a:r>
            <a:r>
              <a:rPr lang="ru-RU" sz="1400" dirty="0" smtClean="0">
                <a:latin typeface="PT Astra Serif" panose="020A0603040505020204" pitchFamily="18" charset="-52"/>
                <a:ea typeface="PT Astra Serif" panose="020A0603040505020204" pitchFamily="18" charset="-52"/>
              </a:rPr>
              <a:t>месяце.</a:t>
            </a:r>
            <a:r>
              <a:rPr lang="ru-RU" sz="1400" dirty="0">
                <a:latin typeface="PT Astra Serif" panose="020A0603040505020204" pitchFamily="18" charset="-52"/>
                <a:ea typeface="PT Astra Serif" panose="020A0603040505020204" pitchFamily="18" charset="-52"/>
              </a:rPr>
              <a:t/>
            </a:r>
            <a:br>
              <a:rPr lang="ru-RU" sz="1400" dirty="0">
                <a:latin typeface="PT Astra Serif" panose="020A0603040505020204" pitchFamily="18" charset="-52"/>
                <a:ea typeface="PT Astra Serif" panose="020A0603040505020204" pitchFamily="18" charset="-52"/>
              </a:rPr>
            </a:br>
            <a:endParaRPr lang="ru-RU" sz="1400" dirty="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ru-RU" sz="1800" dirty="0">
              <a:latin typeface="PT Astra Serif" panose="020A0603040505020204" pitchFamily="18" charset="-52"/>
              <a:ea typeface="PT Astra Serif" panose="020A0603040505020204" pitchFamily="18" charset="-52"/>
            </a:endParaRPr>
          </a:p>
          <a:p>
            <a:pPr>
              <a:buFont typeface="Wingdings" panose="05000000000000000000" pitchFamily="2" charset="2"/>
              <a:buChar char="§"/>
            </a:pPr>
            <a:endParaRPr lang="ru-RU" sz="1800" dirty="0" smtClean="0">
              <a:latin typeface="PT Astra Serif" panose="020A0603040505020204" pitchFamily="18" charset="-52"/>
              <a:ea typeface="PT Astra Serif" panose="020A0603040505020204" pitchFamily="18" charset="-52"/>
            </a:endParaRPr>
          </a:p>
          <a:p>
            <a:endParaRPr lang="en-US" sz="1800" dirty="0" smtClean="0">
              <a:latin typeface="PT Astra Serif" panose="020A0603040505020204" pitchFamily="18" charset="-52"/>
              <a:ea typeface="PT Astra Serif" panose="020A0603040505020204" pitchFamily="18" charset="-52"/>
            </a:endParaRPr>
          </a:p>
          <a:p>
            <a:endParaRPr lang="ru-RU" sz="1800" dirty="0" smtClean="0">
              <a:latin typeface="PT Astra Serif" panose="020A0603040505020204" pitchFamily="18" charset="-52"/>
              <a:ea typeface="PT Astra Serif" panose="020A0603040505020204" pitchFamily="18" charset="-52"/>
            </a:endParaRPr>
          </a:p>
          <a:p>
            <a:endParaRPr lang="ru-RU" sz="1800" dirty="0">
              <a:latin typeface="PT Astra Serif" panose="020A0603040505020204" pitchFamily="18" charset="-52"/>
              <a:ea typeface="PT Astra Serif" panose="020A0603040505020204" pitchFamily="18" charset="-52"/>
            </a:endParaRPr>
          </a:p>
        </p:txBody>
      </p:sp>
      <p:sp>
        <p:nvSpPr>
          <p:cNvPr id="10" name="Текст 9"/>
          <p:cNvSpPr>
            <a:spLocks noGrp="1"/>
          </p:cNvSpPr>
          <p:nvPr>
            <p:ph type="body" sz="quarter" idx="3"/>
          </p:nvPr>
        </p:nvSpPr>
        <p:spPr>
          <a:xfrm>
            <a:off x="4645025" y="1744451"/>
            <a:ext cx="4041775" cy="430424"/>
          </a:xfrm>
        </p:spPr>
        <p:txBody>
          <a:bodyPr>
            <a:normAutofit/>
          </a:bodyPr>
          <a:lstStyle/>
          <a:p>
            <a:pPr algn="ctr"/>
            <a:r>
              <a:rPr lang="ru-RU" sz="2000" dirty="0" smtClean="0">
                <a:latin typeface="PT Astra Serif" panose="020A0603040505020204" pitchFamily="18" charset="-52"/>
                <a:ea typeface="PT Astra Serif" panose="020A0603040505020204" pitchFamily="18" charset="-52"/>
              </a:rPr>
              <a:t>Сроки</a:t>
            </a:r>
            <a:endParaRPr lang="ru-RU" sz="2000" dirty="0">
              <a:latin typeface="PT Astra Serif" panose="020A0603040505020204" pitchFamily="18" charset="-52"/>
              <a:ea typeface="PT Astra Serif" panose="020A0603040505020204" pitchFamily="18" charset="-52"/>
            </a:endParaRPr>
          </a:p>
        </p:txBody>
      </p:sp>
      <p:sp>
        <p:nvSpPr>
          <p:cNvPr id="12" name="Объект 11"/>
          <p:cNvSpPr>
            <a:spLocks noGrp="1"/>
          </p:cNvSpPr>
          <p:nvPr>
            <p:ph sz="quarter" idx="4"/>
          </p:nvPr>
        </p:nvSpPr>
        <p:spPr>
          <a:xfrm>
            <a:off x="5220072" y="2492896"/>
            <a:ext cx="3466728" cy="3633266"/>
          </a:xfrm>
        </p:spPr>
        <p:txBody>
          <a:bodyPr>
            <a:normAutofit/>
          </a:bodyPr>
          <a:lstStyle/>
          <a:p>
            <a:pPr algn="just">
              <a:buFont typeface="Wingdings" panose="05000000000000000000" pitchFamily="2" charset="2"/>
              <a:buChar char="§"/>
            </a:pPr>
            <a:r>
              <a:rPr lang="ru-RU" sz="1400" i="1" dirty="0">
                <a:solidFill>
                  <a:srgbClr val="FF0000"/>
                </a:solidFill>
                <a:latin typeface="PT Astra Serif" panose="020A0603040505020204" pitchFamily="18" charset="-52"/>
                <a:ea typeface="PT Astra Serif" panose="020A0603040505020204" pitchFamily="18" charset="-52"/>
              </a:rPr>
              <a:t>за </a:t>
            </a:r>
            <a:r>
              <a:rPr lang="ru-RU" sz="1400" i="1" dirty="0" smtClean="0">
                <a:solidFill>
                  <a:srgbClr val="FF0000"/>
                </a:solidFill>
                <a:latin typeface="PT Astra Serif" panose="020A0603040505020204" pitchFamily="18" charset="-52"/>
                <a:ea typeface="PT Astra Serif" panose="020A0603040505020204" pitchFamily="18" charset="-52"/>
              </a:rPr>
              <a:t>период с </a:t>
            </a:r>
            <a:r>
              <a:rPr lang="ru-RU" sz="1400" i="1" dirty="0">
                <a:solidFill>
                  <a:srgbClr val="FF0000"/>
                </a:solidFill>
                <a:latin typeface="PT Astra Serif" panose="020A0603040505020204" pitchFamily="18" charset="-52"/>
                <a:ea typeface="PT Astra Serif" panose="020A0603040505020204" pitchFamily="18" charset="-52"/>
              </a:rPr>
              <a:t>1 декабря отчетного года до даты заключения соглашения в период возмещения </a:t>
            </a:r>
            <a:r>
              <a:rPr lang="ru-RU" sz="1400" dirty="0" smtClean="0">
                <a:solidFill>
                  <a:srgbClr val="FF0000"/>
                </a:solidFill>
                <a:latin typeface="PT Astra Serif" panose="020A0603040505020204" pitchFamily="18" charset="-52"/>
                <a:ea typeface="PT Astra Serif" panose="020A0603040505020204" pitchFamily="18" charset="-52"/>
              </a:rPr>
              <a:t>- в </a:t>
            </a:r>
            <a:r>
              <a:rPr lang="ru-RU" sz="1400" dirty="0">
                <a:solidFill>
                  <a:srgbClr val="FF0000"/>
                </a:solidFill>
                <a:latin typeface="PT Astra Serif" panose="020A0603040505020204" pitchFamily="18" charset="-52"/>
                <a:ea typeface="PT Astra Serif" panose="020A0603040505020204" pitchFamily="18" charset="-52"/>
              </a:rPr>
              <a:t>течение 20 рабочих дней с даты заключения </a:t>
            </a:r>
            <a:r>
              <a:rPr lang="ru-RU" sz="1400" dirty="0" smtClean="0">
                <a:solidFill>
                  <a:srgbClr val="FF0000"/>
                </a:solidFill>
                <a:latin typeface="PT Astra Serif" panose="020A0603040505020204" pitchFamily="18" charset="-52"/>
                <a:ea typeface="PT Astra Serif" panose="020A0603040505020204" pitchFamily="18" charset="-52"/>
              </a:rPr>
              <a:t>соглашения</a:t>
            </a:r>
          </a:p>
          <a:p>
            <a:pPr algn="just">
              <a:buFont typeface="Wingdings" panose="05000000000000000000" pitchFamily="2" charset="2"/>
              <a:buChar char="§"/>
            </a:pPr>
            <a:endParaRPr lang="ru-RU" sz="1400" i="1" dirty="0" smtClean="0">
              <a:solidFill>
                <a:srgbClr val="FF0000"/>
              </a:solidFill>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r>
              <a:rPr lang="ru-RU" sz="1400" i="1" dirty="0" smtClean="0">
                <a:solidFill>
                  <a:srgbClr val="FF0000"/>
                </a:solidFill>
                <a:latin typeface="PT Astra Serif" panose="020A0603040505020204" pitchFamily="18" charset="-52"/>
                <a:ea typeface="PT Astra Serif" panose="020A0603040505020204" pitchFamily="18" charset="-52"/>
              </a:rPr>
              <a:t>в рамках заключенного соглашения </a:t>
            </a:r>
            <a:r>
              <a:rPr lang="ru-RU" sz="1400" dirty="0" smtClean="0">
                <a:solidFill>
                  <a:srgbClr val="FF0000"/>
                </a:solidFill>
                <a:latin typeface="PT Astra Serif" panose="020A0603040505020204" pitchFamily="18" charset="-52"/>
                <a:ea typeface="PT Astra Serif" panose="020A0603040505020204" pitchFamily="18" charset="-52"/>
              </a:rPr>
              <a:t>- </a:t>
            </a:r>
            <a:r>
              <a:rPr lang="ru-RU" sz="1400" dirty="0">
                <a:solidFill>
                  <a:srgbClr val="FF0000"/>
                </a:solidFill>
                <a:latin typeface="PT Astra Serif" panose="020A0603040505020204" pitchFamily="18" charset="-52"/>
                <a:ea typeface="PT Astra Serif" panose="020A0603040505020204" pitchFamily="18" charset="-52"/>
              </a:rPr>
              <a:t>ежемесячно, не позднее последнего числа месяца, следующего за </a:t>
            </a:r>
            <a:r>
              <a:rPr lang="ru-RU" sz="1400" dirty="0" smtClean="0">
                <a:solidFill>
                  <a:srgbClr val="FF0000"/>
                </a:solidFill>
                <a:latin typeface="PT Astra Serif" panose="020A0603040505020204" pitchFamily="18" charset="-52"/>
                <a:ea typeface="PT Astra Serif" panose="020A0603040505020204" pitchFamily="18" charset="-52"/>
              </a:rPr>
              <a:t>отчетным.</a:t>
            </a:r>
          </a:p>
          <a:p>
            <a:pPr marL="0" indent="0" algn="just">
              <a:buNone/>
            </a:pPr>
            <a:r>
              <a:rPr lang="ru-RU" sz="1400" dirty="0">
                <a:solidFill>
                  <a:srgbClr val="FF0000"/>
                </a:solidFill>
                <a:latin typeface="PT Astra Serif" panose="020A0603040505020204" pitchFamily="18" charset="-52"/>
                <a:ea typeface="PT Astra Serif" panose="020A0603040505020204" pitchFamily="18" charset="-52"/>
              </a:rPr>
              <a:t/>
            </a:r>
            <a:br>
              <a:rPr lang="ru-RU" sz="1400" dirty="0">
                <a:solidFill>
                  <a:srgbClr val="FF0000"/>
                </a:solidFill>
                <a:latin typeface="PT Astra Serif" panose="020A0603040505020204" pitchFamily="18" charset="-52"/>
                <a:ea typeface="PT Astra Serif" panose="020A0603040505020204" pitchFamily="18" charset="-52"/>
              </a:rPr>
            </a:br>
            <a:endParaRPr lang="ru-RU" sz="1400" dirty="0">
              <a:solidFill>
                <a:srgbClr val="FF0000"/>
              </a:solidFill>
              <a:latin typeface="PT Astra Serif" panose="020A0603040505020204" pitchFamily="18" charset="-52"/>
              <a:ea typeface="PT Astra Serif" panose="020A0603040505020204" pitchFamily="18" charset="-52"/>
            </a:endParaRPr>
          </a:p>
          <a:p>
            <a:pPr marL="0" indent="0">
              <a:buNone/>
            </a:pPr>
            <a:r>
              <a:rPr lang="ru-RU" sz="1800" dirty="0">
                <a:solidFill>
                  <a:srgbClr val="FF0000"/>
                </a:solidFill>
              </a:rPr>
              <a:t/>
            </a:r>
            <a:br>
              <a:rPr lang="ru-RU" sz="1800" dirty="0">
                <a:solidFill>
                  <a:srgbClr val="FF0000"/>
                </a:solidFill>
              </a:rPr>
            </a:br>
            <a:endParaRPr lang="ru-RU" sz="1800" dirty="0">
              <a:solidFill>
                <a:srgbClr val="FF0000"/>
              </a:solidFill>
            </a:endParaRPr>
          </a:p>
          <a:p>
            <a:endParaRPr lang="ru-RU" sz="1800" dirty="0">
              <a:solidFill>
                <a:srgbClr val="FF0000"/>
              </a:solidFill>
              <a:latin typeface="PT Astra Serif" panose="020A0603040505020204" pitchFamily="18" charset="-52"/>
              <a:ea typeface="PT Astra Serif" panose="020A0603040505020204" pitchFamily="18" charset="-52"/>
            </a:endParaRPr>
          </a:p>
        </p:txBody>
      </p:sp>
      <p:sp>
        <p:nvSpPr>
          <p:cNvPr id="2" name="Номер слайда 1"/>
          <p:cNvSpPr>
            <a:spLocks noGrp="1"/>
          </p:cNvSpPr>
          <p:nvPr>
            <p:ph type="sldNum" sz="quarter" idx="12"/>
          </p:nvPr>
        </p:nvSpPr>
        <p:spPr/>
        <p:txBody>
          <a:bodyPr/>
          <a:lstStyle/>
          <a:p>
            <a:fld id="{B19B0651-EE4F-4900-A07F-96A6BFA9D0F0}" type="slidenum">
              <a:rPr lang="ru-RU" smtClean="0"/>
              <a:t>22</a:t>
            </a:fld>
            <a:endParaRPr lang="ru-RU"/>
          </a:p>
        </p:txBody>
      </p:sp>
    </p:spTree>
    <p:extLst>
      <p:ext uri="{BB962C8B-B14F-4D97-AF65-F5344CB8AC3E}">
        <p14:creationId xmlns:p14="http://schemas.microsoft.com/office/powerpoint/2010/main" val="969395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4" name="Заголовок 1"/>
          <p:cNvSpPr txBox="1">
            <a:spLocks/>
          </p:cNvSpPr>
          <p:nvPr/>
        </p:nvSpPr>
        <p:spPr>
          <a:xfrm>
            <a:off x="2267744" y="476672"/>
            <a:ext cx="5542384" cy="43326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500" dirty="0" smtClean="0">
                <a:latin typeface="PT Astra Serif" panose="020A0603040505020204" pitchFamily="18" charset="-52"/>
                <a:ea typeface="PT Astra Serif" panose="020A0603040505020204" pitchFamily="18" charset="-52"/>
              </a:rPr>
              <a:t>Администрация Томской области </a:t>
            </a:r>
            <a:br>
              <a:rPr lang="ru-RU" sz="1500" dirty="0" smtClean="0">
                <a:latin typeface="PT Astra Serif" panose="020A0603040505020204" pitchFamily="18" charset="-52"/>
                <a:ea typeface="PT Astra Serif" panose="020A0603040505020204" pitchFamily="18" charset="-52"/>
              </a:rPr>
            </a:br>
            <a:r>
              <a:rPr lang="ru-RU" sz="1500" dirty="0" smtClean="0">
                <a:latin typeface="PT Astra Serif" panose="020A0603040505020204" pitchFamily="18" charset="-52"/>
                <a:ea typeface="PT Astra Serif" panose="020A0603040505020204" pitchFamily="18" charset="-52"/>
              </a:rPr>
              <a:t>Департамент тарифного регулирования</a:t>
            </a:r>
            <a:endParaRPr lang="ru-RU" sz="1500" dirty="0">
              <a:latin typeface="PT Astra Serif" panose="020A0603040505020204" pitchFamily="18" charset="-52"/>
              <a:ea typeface="PT Astra Serif" panose="020A0603040505020204" pitchFamily="18" charset="-52"/>
            </a:endParaRPr>
          </a:p>
        </p:txBody>
      </p:sp>
      <p:sp>
        <p:nvSpPr>
          <p:cNvPr id="6" name="Прямоугольник 5"/>
          <p:cNvSpPr/>
          <p:nvPr/>
        </p:nvSpPr>
        <p:spPr>
          <a:xfrm>
            <a:off x="2339752" y="1005787"/>
            <a:ext cx="648072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lvl="0" algn="ctr"/>
            <a:r>
              <a:rPr lang="ru-RU" sz="2000" b="1" i="1" dirty="0" smtClean="0">
                <a:latin typeface="PT Astra Serif" panose="020A0603040505020204" pitchFamily="18" charset="-52"/>
                <a:ea typeface="PT Astra Serif" panose="020A0603040505020204" pitchFamily="18" charset="-52"/>
              </a:rPr>
              <a:t>Предоставление субсидии </a:t>
            </a:r>
          </a:p>
          <a:p>
            <a:pPr lvl="0" algn="ctr"/>
            <a:r>
              <a:rPr lang="ru-RU" sz="2000" i="1" dirty="0" smtClean="0">
                <a:latin typeface="PT Astra Serif" panose="020A0603040505020204" pitchFamily="18" charset="-52"/>
                <a:ea typeface="PT Astra Serif" panose="020A0603040505020204" pitchFamily="18" charset="-52"/>
              </a:rPr>
              <a:t>(п.26 пост. № 205а)</a:t>
            </a:r>
            <a:endParaRPr lang="ru-RU" sz="2000" i="1" dirty="0"/>
          </a:p>
        </p:txBody>
      </p:sp>
      <p:sp>
        <p:nvSpPr>
          <p:cNvPr id="11" name="Заголовок 1"/>
          <p:cNvSpPr txBox="1">
            <a:spLocks/>
          </p:cNvSpPr>
          <p:nvPr/>
        </p:nvSpPr>
        <p:spPr>
          <a:xfrm>
            <a:off x="707768" y="5589240"/>
            <a:ext cx="8018414" cy="792088"/>
          </a:xfrm>
          <a:prstGeom prst="rect">
            <a:avLst/>
          </a:prstGeom>
          <a:scene3d>
            <a:camera prst="orthographicFront"/>
            <a:lightRig rig="threePt" dir="t"/>
          </a:scene3d>
          <a:sp3d>
            <a:bevelT prst="relaxedInset"/>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2000" dirty="0">
              <a:latin typeface="PT Astra Serif" panose="020A0603040505020204" pitchFamily="18" charset="-52"/>
              <a:ea typeface="PT Astra Serif" panose="020A0603040505020204" pitchFamily="18" charset="-52"/>
            </a:endParaRPr>
          </a:p>
        </p:txBody>
      </p:sp>
      <p:sp>
        <p:nvSpPr>
          <p:cNvPr id="8" name="Текст 7"/>
          <p:cNvSpPr>
            <a:spLocks noGrp="1"/>
          </p:cNvSpPr>
          <p:nvPr>
            <p:ph type="body" idx="1"/>
          </p:nvPr>
        </p:nvSpPr>
        <p:spPr>
          <a:xfrm>
            <a:off x="457200" y="1744451"/>
            <a:ext cx="4040188" cy="430423"/>
          </a:xfrm>
        </p:spPr>
        <p:txBody>
          <a:bodyPr>
            <a:normAutofit/>
          </a:bodyPr>
          <a:lstStyle/>
          <a:p>
            <a:pPr algn="ctr"/>
            <a:r>
              <a:rPr lang="ru-RU" sz="2000" dirty="0" smtClean="0">
                <a:latin typeface="PT Astra Serif" panose="020A0603040505020204" pitchFamily="18" charset="-52"/>
                <a:ea typeface="PT Astra Serif" panose="020A0603040505020204" pitchFamily="18" charset="-52"/>
              </a:rPr>
              <a:t>Действия Департамента </a:t>
            </a:r>
            <a:endParaRPr lang="ru-RU" sz="2000" dirty="0">
              <a:latin typeface="PT Astra Serif" panose="020A0603040505020204" pitchFamily="18" charset="-52"/>
              <a:ea typeface="PT Astra Serif" panose="020A0603040505020204" pitchFamily="18" charset="-52"/>
            </a:endParaRPr>
          </a:p>
        </p:txBody>
      </p:sp>
      <p:sp>
        <p:nvSpPr>
          <p:cNvPr id="9" name="Объект 8"/>
          <p:cNvSpPr>
            <a:spLocks noGrp="1"/>
          </p:cNvSpPr>
          <p:nvPr>
            <p:ph sz="half" idx="2"/>
          </p:nvPr>
        </p:nvSpPr>
        <p:spPr>
          <a:xfrm>
            <a:off x="457200" y="2348879"/>
            <a:ext cx="4690864" cy="3777283"/>
          </a:xfrm>
        </p:spPr>
        <p:txBody>
          <a:bodyPr>
            <a:normAutofit/>
          </a:bodyPr>
          <a:lstStyle/>
          <a:p>
            <a:pPr algn="just">
              <a:buFont typeface="+mj-lt"/>
              <a:buAutoNum type="arabicPeriod"/>
            </a:pPr>
            <a:r>
              <a:rPr lang="ru-RU" sz="1400" dirty="0" smtClean="0">
                <a:latin typeface="PT Astra Serif" panose="020A0603040505020204" pitchFamily="18" charset="-52"/>
                <a:ea typeface="PT Astra Serif" panose="020A0603040505020204" pitchFamily="18" charset="-52"/>
              </a:rPr>
              <a:t>Департамент производит проверку </a:t>
            </a:r>
            <a:r>
              <a:rPr lang="ru-RU" sz="1400" dirty="0">
                <a:latin typeface="PT Astra Serif" panose="020A0603040505020204" pitchFamily="18" charset="-52"/>
                <a:ea typeface="PT Astra Serif" panose="020A0603040505020204" pitchFamily="18" charset="-52"/>
              </a:rPr>
              <a:t>состава документов и правильности применения в расчете субсидий экономически обоснованного тарифа и льготного тарифа на коммунальный ресурс</a:t>
            </a:r>
            <a:r>
              <a:rPr lang="en-US" sz="1400" dirty="0" smtClean="0">
                <a:latin typeface="PT Astra Serif" panose="020A0603040505020204" pitchFamily="18" charset="-52"/>
                <a:ea typeface="PT Astra Serif" panose="020A0603040505020204" pitchFamily="18" charset="-52"/>
              </a:rPr>
              <a:t>;</a:t>
            </a:r>
            <a:endParaRPr lang="ru-RU" sz="1400" dirty="0" smtClean="0">
              <a:latin typeface="PT Astra Serif" panose="020A0603040505020204" pitchFamily="18" charset="-52"/>
              <a:ea typeface="PT Astra Serif" panose="020A0603040505020204" pitchFamily="18" charset="-52"/>
            </a:endParaRPr>
          </a:p>
          <a:p>
            <a:pPr algn="just">
              <a:buFont typeface="+mj-lt"/>
              <a:buAutoNum type="arabicPeriod"/>
            </a:pPr>
            <a:endParaRPr lang="ru-RU" sz="1400" dirty="0" smtClean="0">
              <a:latin typeface="PT Astra Serif" panose="020A0603040505020204" pitchFamily="18" charset="-52"/>
              <a:ea typeface="PT Astra Serif" panose="020A0603040505020204" pitchFamily="18" charset="-52"/>
            </a:endParaRPr>
          </a:p>
          <a:p>
            <a:pPr algn="just">
              <a:buFont typeface="+mj-lt"/>
              <a:buAutoNum type="arabicPeriod"/>
            </a:pPr>
            <a:r>
              <a:rPr lang="ru-RU" sz="1400" dirty="0" smtClean="0">
                <a:latin typeface="PT Astra Serif" panose="020A0603040505020204" pitchFamily="18" charset="-52"/>
                <a:ea typeface="PT Astra Serif" panose="020A0603040505020204" pitchFamily="18" charset="-52"/>
              </a:rPr>
              <a:t>По результатам проверки Департамент принимает решение</a:t>
            </a:r>
            <a:r>
              <a:rPr lang="en-US" sz="1400" dirty="0" smtClean="0">
                <a:latin typeface="PT Astra Serif" panose="020A0603040505020204" pitchFamily="18" charset="-52"/>
                <a:ea typeface="PT Astra Serif" panose="020A0603040505020204" pitchFamily="18" charset="-52"/>
              </a:rPr>
              <a:t>:</a:t>
            </a:r>
            <a:endParaRPr lang="ru-RU" sz="1400" dirty="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r>
              <a:rPr lang="ru-RU" sz="1400" b="1" i="1" dirty="0" smtClean="0">
                <a:latin typeface="PT Astra Serif" panose="020A0603040505020204" pitchFamily="18" charset="-52"/>
                <a:ea typeface="PT Astra Serif" panose="020A0603040505020204" pitchFamily="18" charset="-52"/>
              </a:rPr>
              <a:t>о </a:t>
            </a:r>
            <a:r>
              <a:rPr lang="ru-RU" sz="1400" b="1" i="1" dirty="0">
                <a:latin typeface="PT Astra Serif" panose="020A0603040505020204" pitchFamily="18" charset="-52"/>
                <a:ea typeface="PT Astra Serif" panose="020A0603040505020204" pitchFamily="18" charset="-52"/>
              </a:rPr>
              <a:t>перечислении субсидий </a:t>
            </a:r>
            <a:r>
              <a:rPr lang="ru-RU" sz="1400" b="1" i="1" dirty="0" smtClean="0">
                <a:latin typeface="PT Astra Serif" panose="020A0603040505020204" pitchFamily="18" charset="-52"/>
                <a:ea typeface="PT Astra Serif" panose="020A0603040505020204" pitchFamily="18" charset="-52"/>
              </a:rPr>
              <a:t>РСО в форме правового акта</a:t>
            </a:r>
            <a:r>
              <a:rPr lang="en-US" sz="1400" b="1" i="1" dirty="0" smtClean="0">
                <a:latin typeface="PT Astra Serif" panose="020A0603040505020204" pitchFamily="18" charset="-52"/>
                <a:ea typeface="PT Astra Serif" panose="020A0603040505020204" pitchFamily="18" charset="-52"/>
              </a:rPr>
              <a:t>;</a:t>
            </a:r>
            <a:endParaRPr lang="ru-RU" sz="1400" b="1" i="1"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ru-RU" sz="1400" b="1" i="1"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ru-RU" sz="1400" b="1" i="1" dirty="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r>
              <a:rPr lang="ru-RU" sz="1400" b="1" i="1" dirty="0" smtClean="0">
                <a:latin typeface="PT Astra Serif" panose="020A0603040505020204" pitchFamily="18" charset="-52"/>
                <a:ea typeface="PT Astra Serif" panose="020A0603040505020204" pitchFamily="18" charset="-52"/>
              </a:rPr>
              <a:t>об</a:t>
            </a:r>
            <a:r>
              <a:rPr lang="en-US" sz="1400" b="1" i="1" dirty="0" smtClean="0">
                <a:latin typeface="PT Astra Serif" panose="020A0603040505020204" pitchFamily="18" charset="-52"/>
                <a:ea typeface="PT Astra Serif" panose="020A0603040505020204" pitchFamily="18" charset="-52"/>
              </a:rPr>
              <a:t> </a:t>
            </a:r>
            <a:r>
              <a:rPr lang="ru-RU" sz="1400" b="1" i="1" dirty="0">
                <a:latin typeface="PT Astra Serif" panose="020A0603040505020204" pitchFamily="18" charset="-52"/>
                <a:ea typeface="PT Astra Serif" panose="020A0603040505020204" pitchFamily="18" charset="-52"/>
              </a:rPr>
              <a:t>отказе в перечислении субсидий </a:t>
            </a:r>
            <a:r>
              <a:rPr lang="ru-RU" sz="1400" b="1" i="1" dirty="0" smtClean="0">
                <a:latin typeface="PT Astra Serif" panose="020A0603040505020204" pitchFamily="18" charset="-52"/>
                <a:ea typeface="PT Astra Serif" panose="020A0603040505020204" pitchFamily="18" charset="-52"/>
              </a:rPr>
              <a:t>РСО (уведомление РСО с основанием отказа).</a:t>
            </a:r>
            <a:endParaRPr lang="ru-RU" sz="1400" b="1" i="1" dirty="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en-US" sz="1400" dirty="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ru-RU" sz="1800" dirty="0">
              <a:latin typeface="PT Astra Serif" panose="020A0603040505020204" pitchFamily="18" charset="-52"/>
              <a:ea typeface="PT Astra Serif" panose="020A0603040505020204" pitchFamily="18" charset="-52"/>
            </a:endParaRPr>
          </a:p>
          <a:p>
            <a:pPr>
              <a:buFont typeface="Wingdings" panose="05000000000000000000" pitchFamily="2" charset="2"/>
              <a:buChar char="§"/>
            </a:pPr>
            <a:endParaRPr lang="ru-RU" sz="1800" dirty="0" smtClean="0">
              <a:latin typeface="PT Astra Serif" panose="020A0603040505020204" pitchFamily="18" charset="-52"/>
              <a:ea typeface="PT Astra Serif" panose="020A0603040505020204" pitchFamily="18" charset="-52"/>
            </a:endParaRPr>
          </a:p>
          <a:p>
            <a:endParaRPr lang="en-US" sz="1800" dirty="0" smtClean="0">
              <a:latin typeface="PT Astra Serif" panose="020A0603040505020204" pitchFamily="18" charset="-52"/>
              <a:ea typeface="PT Astra Serif" panose="020A0603040505020204" pitchFamily="18" charset="-52"/>
            </a:endParaRPr>
          </a:p>
          <a:p>
            <a:endParaRPr lang="ru-RU" sz="1800" dirty="0" smtClean="0">
              <a:latin typeface="PT Astra Serif" panose="020A0603040505020204" pitchFamily="18" charset="-52"/>
              <a:ea typeface="PT Astra Serif" panose="020A0603040505020204" pitchFamily="18" charset="-52"/>
            </a:endParaRPr>
          </a:p>
          <a:p>
            <a:endParaRPr lang="ru-RU" sz="1800" dirty="0">
              <a:latin typeface="PT Astra Serif" panose="020A0603040505020204" pitchFamily="18" charset="-52"/>
              <a:ea typeface="PT Astra Serif" panose="020A0603040505020204" pitchFamily="18" charset="-52"/>
            </a:endParaRPr>
          </a:p>
        </p:txBody>
      </p:sp>
      <p:sp>
        <p:nvSpPr>
          <p:cNvPr id="10" name="Текст 9"/>
          <p:cNvSpPr>
            <a:spLocks noGrp="1"/>
          </p:cNvSpPr>
          <p:nvPr>
            <p:ph type="body" sz="quarter" idx="3"/>
          </p:nvPr>
        </p:nvSpPr>
        <p:spPr>
          <a:xfrm>
            <a:off x="4645025" y="1744451"/>
            <a:ext cx="4041775" cy="430424"/>
          </a:xfrm>
        </p:spPr>
        <p:txBody>
          <a:bodyPr>
            <a:normAutofit/>
          </a:bodyPr>
          <a:lstStyle/>
          <a:p>
            <a:pPr algn="ctr"/>
            <a:r>
              <a:rPr lang="ru-RU" sz="2000" dirty="0" smtClean="0">
                <a:latin typeface="PT Astra Serif" panose="020A0603040505020204" pitchFamily="18" charset="-52"/>
                <a:ea typeface="PT Astra Serif" panose="020A0603040505020204" pitchFamily="18" charset="-52"/>
              </a:rPr>
              <a:t>Сроки</a:t>
            </a:r>
            <a:endParaRPr lang="ru-RU" sz="2000" dirty="0">
              <a:latin typeface="PT Astra Serif" panose="020A0603040505020204" pitchFamily="18" charset="-52"/>
              <a:ea typeface="PT Astra Serif" panose="020A0603040505020204" pitchFamily="18" charset="-52"/>
            </a:endParaRPr>
          </a:p>
        </p:txBody>
      </p:sp>
      <p:sp>
        <p:nvSpPr>
          <p:cNvPr id="12" name="Объект 11"/>
          <p:cNvSpPr>
            <a:spLocks noGrp="1"/>
          </p:cNvSpPr>
          <p:nvPr>
            <p:ph sz="quarter" idx="4"/>
          </p:nvPr>
        </p:nvSpPr>
        <p:spPr>
          <a:xfrm>
            <a:off x="5220072" y="2132856"/>
            <a:ext cx="3466728" cy="3993306"/>
          </a:xfrm>
        </p:spPr>
        <p:txBody>
          <a:bodyPr>
            <a:normAutofit/>
          </a:bodyPr>
          <a:lstStyle/>
          <a:p>
            <a:pPr marL="0" indent="0" algn="just">
              <a:buNone/>
            </a:pPr>
            <a:endParaRPr lang="ru-RU" sz="1400" i="1" dirty="0" smtClean="0">
              <a:solidFill>
                <a:srgbClr val="FF0000"/>
              </a:solidFill>
              <a:latin typeface="PT Astra Serif" panose="020A0603040505020204" pitchFamily="18" charset="-52"/>
              <a:ea typeface="PT Astra Serif" panose="020A0603040505020204" pitchFamily="18" charset="-52"/>
            </a:endParaRPr>
          </a:p>
          <a:p>
            <a:pPr marL="0" indent="0" algn="just">
              <a:buNone/>
            </a:pPr>
            <a:r>
              <a:rPr lang="ru-RU" sz="1400" i="1" dirty="0" smtClean="0">
                <a:solidFill>
                  <a:srgbClr val="FF0000"/>
                </a:solidFill>
                <a:latin typeface="PT Astra Serif" panose="020A0603040505020204" pitchFamily="18" charset="-52"/>
                <a:ea typeface="PT Astra Serif" panose="020A0603040505020204" pitchFamily="18" charset="-52"/>
              </a:rPr>
              <a:t>В течение 15 рабочих дней после получения документов, указанных в пп.2 п.20 Порядка.</a:t>
            </a:r>
            <a:endParaRPr lang="ru-RU" sz="1400" dirty="0" smtClean="0">
              <a:solidFill>
                <a:srgbClr val="FF0000"/>
              </a:solidFill>
              <a:latin typeface="PT Astra Serif" panose="020A0603040505020204" pitchFamily="18" charset="-52"/>
              <a:ea typeface="PT Astra Serif" panose="020A0603040505020204" pitchFamily="18" charset="-52"/>
            </a:endParaRPr>
          </a:p>
          <a:p>
            <a:pPr algn="just">
              <a:buFont typeface="Wingdings" panose="05000000000000000000" pitchFamily="2" charset="2"/>
              <a:buChar char="§"/>
            </a:pPr>
            <a:endParaRPr lang="ru-RU" sz="1400" dirty="0" smtClean="0">
              <a:solidFill>
                <a:srgbClr val="FF0000"/>
              </a:solidFill>
              <a:latin typeface="PT Astra Serif" panose="020A0603040505020204" pitchFamily="18" charset="-52"/>
              <a:ea typeface="PT Astra Serif" panose="020A0603040505020204" pitchFamily="18" charset="-52"/>
            </a:endParaRPr>
          </a:p>
          <a:p>
            <a:pPr marL="0" indent="0" algn="just">
              <a:buNone/>
            </a:pPr>
            <a:r>
              <a:rPr lang="ru-RU" sz="1400" dirty="0">
                <a:solidFill>
                  <a:srgbClr val="FF0000"/>
                </a:solidFill>
                <a:latin typeface="PT Astra Serif" panose="020A0603040505020204" pitchFamily="18" charset="-52"/>
                <a:ea typeface="PT Astra Serif" panose="020A0603040505020204" pitchFamily="18" charset="-52"/>
              </a:rPr>
              <a:t/>
            </a:r>
            <a:br>
              <a:rPr lang="ru-RU" sz="1400" dirty="0">
                <a:solidFill>
                  <a:srgbClr val="FF0000"/>
                </a:solidFill>
                <a:latin typeface="PT Astra Serif" panose="020A0603040505020204" pitchFamily="18" charset="-52"/>
                <a:ea typeface="PT Astra Serif" panose="020A0603040505020204" pitchFamily="18" charset="-52"/>
              </a:rPr>
            </a:br>
            <a:endParaRPr lang="ru-RU" sz="1400" dirty="0">
              <a:solidFill>
                <a:srgbClr val="FF0000"/>
              </a:solidFill>
              <a:latin typeface="PT Astra Serif" panose="020A0603040505020204" pitchFamily="18" charset="-52"/>
              <a:ea typeface="PT Astra Serif" panose="020A0603040505020204" pitchFamily="18" charset="-52"/>
            </a:endParaRPr>
          </a:p>
          <a:p>
            <a:pPr marL="0" indent="0" algn="just">
              <a:buNone/>
            </a:pPr>
            <a:r>
              <a:rPr lang="ru-RU" sz="1400" i="1" dirty="0">
                <a:solidFill>
                  <a:srgbClr val="FF0000"/>
                </a:solidFill>
                <a:latin typeface="PT Astra Serif" panose="020A0603040505020204" pitchFamily="18" charset="-52"/>
                <a:ea typeface="PT Astra Serif" panose="020A0603040505020204" pitchFamily="18" charset="-52"/>
              </a:rPr>
              <a:t>Перечисление субсидии производится не позднее десятого рабочего дня, следующего за днем принятия решения о перечислении </a:t>
            </a:r>
            <a:r>
              <a:rPr lang="ru-RU" sz="1400" i="1" dirty="0" smtClean="0">
                <a:solidFill>
                  <a:srgbClr val="FF0000"/>
                </a:solidFill>
                <a:latin typeface="PT Astra Serif" panose="020A0603040505020204" pitchFamily="18" charset="-52"/>
                <a:ea typeface="PT Astra Serif" panose="020A0603040505020204" pitchFamily="18" charset="-52"/>
              </a:rPr>
              <a:t>субсидии.</a:t>
            </a:r>
          </a:p>
          <a:p>
            <a:pPr marL="0" indent="0" algn="just">
              <a:buNone/>
            </a:pPr>
            <a:r>
              <a:rPr lang="ru-RU" sz="1400" i="1" dirty="0">
                <a:solidFill>
                  <a:srgbClr val="FF0000"/>
                </a:solidFill>
                <a:latin typeface="PT Astra Serif" panose="020A0603040505020204" pitchFamily="18" charset="-52"/>
                <a:ea typeface="PT Astra Serif" panose="020A0603040505020204" pitchFamily="18" charset="-52"/>
              </a:rPr>
              <a:t/>
            </a:r>
            <a:br>
              <a:rPr lang="ru-RU" sz="1400" i="1" dirty="0">
                <a:solidFill>
                  <a:srgbClr val="FF0000"/>
                </a:solidFill>
                <a:latin typeface="PT Astra Serif" panose="020A0603040505020204" pitchFamily="18" charset="-52"/>
                <a:ea typeface="PT Astra Serif" panose="020A0603040505020204" pitchFamily="18" charset="-52"/>
              </a:rPr>
            </a:br>
            <a:endParaRPr lang="ru-RU" sz="1400" i="1" dirty="0">
              <a:solidFill>
                <a:srgbClr val="FF0000"/>
              </a:solidFill>
              <a:latin typeface="PT Astra Serif" panose="020A0603040505020204" pitchFamily="18" charset="-52"/>
              <a:ea typeface="PT Astra Serif" panose="020A0603040505020204" pitchFamily="18" charset="-52"/>
            </a:endParaRPr>
          </a:p>
          <a:p>
            <a:endParaRPr lang="ru-RU" sz="1800" dirty="0">
              <a:solidFill>
                <a:srgbClr val="FF0000"/>
              </a:solidFill>
              <a:latin typeface="PT Astra Serif" panose="020A0603040505020204" pitchFamily="18" charset="-52"/>
              <a:ea typeface="PT Astra Serif" panose="020A0603040505020204" pitchFamily="18" charset="-52"/>
            </a:endParaRPr>
          </a:p>
        </p:txBody>
      </p:sp>
      <p:sp>
        <p:nvSpPr>
          <p:cNvPr id="2" name="Номер слайда 1"/>
          <p:cNvSpPr>
            <a:spLocks noGrp="1"/>
          </p:cNvSpPr>
          <p:nvPr>
            <p:ph type="sldNum" sz="quarter" idx="12"/>
          </p:nvPr>
        </p:nvSpPr>
        <p:spPr/>
        <p:txBody>
          <a:bodyPr/>
          <a:lstStyle/>
          <a:p>
            <a:fld id="{B19B0651-EE4F-4900-A07F-96A6BFA9D0F0}" type="slidenum">
              <a:rPr lang="ru-RU" smtClean="0"/>
              <a:t>23</a:t>
            </a:fld>
            <a:endParaRPr lang="ru-RU"/>
          </a:p>
        </p:txBody>
      </p:sp>
    </p:spTree>
    <p:extLst>
      <p:ext uri="{BB962C8B-B14F-4D97-AF65-F5344CB8AC3E}">
        <p14:creationId xmlns:p14="http://schemas.microsoft.com/office/powerpoint/2010/main" val="20182731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4" name="Заголовок 1"/>
          <p:cNvSpPr txBox="1">
            <a:spLocks/>
          </p:cNvSpPr>
          <p:nvPr/>
        </p:nvSpPr>
        <p:spPr>
          <a:xfrm>
            <a:off x="2123728" y="404664"/>
            <a:ext cx="5542384" cy="433263"/>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smtClean="0">
                <a:latin typeface="PT Astra Serif" panose="020A0603040505020204" pitchFamily="18" charset="-52"/>
                <a:ea typeface="PT Astra Serif" panose="020A0603040505020204" pitchFamily="18" charset="-52"/>
              </a:rPr>
              <a:t>Администрация Томской области </a:t>
            </a:r>
            <a:br>
              <a:rPr lang="ru-RU" sz="1600" dirty="0" smtClean="0">
                <a:latin typeface="PT Astra Serif" panose="020A0603040505020204" pitchFamily="18" charset="-52"/>
                <a:ea typeface="PT Astra Serif" panose="020A0603040505020204" pitchFamily="18" charset="-52"/>
              </a:rPr>
            </a:br>
            <a:r>
              <a:rPr lang="ru-RU" sz="1600" dirty="0" smtClean="0">
                <a:latin typeface="PT Astra Serif" panose="020A0603040505020204" pitchFamily="18" charset="-52"/>
                <a:ea typeface="PT Astra Serif" panose="020A0603040505020204" pitchFamily="18" charset="-52"/>
              </a:rPr>
              <a:t>Департамент тарифного регулирования</a:t>
            </a:r>
            <a:endParaRPr lang="ru-RU" sz="1600" dirty="0">
              <a:latin typeface="PT Astra Serif" panose="020A0603040505020204" pitchFamily="18" charset="-52"/>
              <a:ea typeface="PT Astra Serif" panose="020A0603040505020204" pitchFamily="18" charset="-52"/>
            </a:endParaRPr>
          </a:p>
        </p:txBody>
      </p:sp>
      <p:sp>
        <p:nvSpPr>
          <p:cNvPr id="6" name="Прямоугольник 5"/>
          <p:cNvSpPr/>
          <p:nvPr/>
        </p:nvSpPr>
        <p:spPr>
          <a:xfrm>
            <a:off x="2339752" y="1005787"/>
            <a:ext cx="6480720" cy="70788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lvl="0" algn="ctr"/>
            <a:r>
              <a:rPr lang="ru-RU" sz="2000" b="1" i="1" dirty="0">
                <a:latin typeface="PT Astra Serif" panose="020A0603040505020204" pitchFamily="18" charset="-52"/>
                <a:ea typeface="PT Astra Serif" panose="020A0603040505020204" pitchFamily="18" charset="-52"/>
              </a:rPr>
              <a:t>Предоставление </a:t>
            </a:r>
            <a:r>
              <a:rPr lang="ru-RU" sz="2000" b="1" i="1" dirty="0" smtClean="0">
                <a:latin typeface="PT Astra Serif" panose="020A0603040505020204" pitchFamily="18" charset="-52"/>
                <a:ea typeface="PT Astra Serif" panose="020A0603040505020204" pitchFamily="18" charset="-52"/>
              </a:rPr>
              <a:t>субсидии в случае недостаточности бюджетных средств </a:t>
            </a:r>
            <a:r>
              <a:rPr lang="ru-RU" sz="2000" i="1" dirty="0" smtClean="0">
                <a:latin typeface="PT Astra Serif" panose="020A0603040505020204" pitchFamily="18" charset="-52"/>
                <a:ea typeface="PT Astra Serif" panose="020A0603040505020204" pitchFamily="18" charset="-52"/>
              </a:rPr>
              <a:t>(п.29, п.30 </a:t>
            </a:r>
            <a:r>
              <a:rPr lang="ru-RU" sz="2000" i="1" dirty="0">
                <a:latin typeface="PT Astra Serif" panose="020A0603040505020204" pitchFamily="18" charset="-52"/>
                <a:ea typeface="PT Astra Serif" panose="020A0603040505020204" pitchFamily="18" charset="-52"/>
              </a:rPr>
              <a:t>пост. № 205а)</a:t>
            </a:r>
            <a:endParaRPr lang="ru-RU" sz="2000" i="1" dirty="0"/>
          </a:p>
        </p:txBody>
      </p:sp>
      <p:sp>
        <p:nvSpPr>
          <p:cNvPr id="11" name="Заголовок 1"/>
          <p:cNvSpPr txBox="1">
            <a:spLocks/>
          </p:cNvSpPr>
          <p:nvPr/>
        </p:nvSpPr>
        <p:spPr>
          <a:xfrm>
            <a:off x="707768" y="5589240"/>
            <a:ext cx="8018414" cy="792088"/>
          </a:xfrm>
          <a:prstGeom prst="rect">
            <a:avLst/>
          </a:prstGeom>
          <a:scene3d>
            <a:camera prst="orthographicFront"/>
            <a:lightRig rig="threePt" dir="t"/>
          </a:scene3d>
          <a:sp3d>
            <a:bevelT prst="relaxedInset"/>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2000" dirty="0">
              <a:latin typeface="PT Astra Serif" panose="020A0603040505020204" pitchFamily="18" charset="-52"/>
              <a:ea typeface="PT Astra Serif" panose="020A0603040505020204" pitchFamily="18" charset="-52"/>
            </a:endParaRPr>
          </a:p>
        </p:txBody>
      </p:sp>
      <p:sp>
        <p:nvSpPr>
          <p:cNvPr id="7" name="Прямоугольник 6"/>
          <p:cNvSpPr/>
          <p:nvPr/>
        </p:nvSpPr>
        <p:spPr>
          <a:xfrm>
            <a:off x="345810" y="1988840"/>
            <a:ext cx="8474662" cy="6869573"/>
          </a:xfrm>
          <a:prstGeom prst="rect">
            <a:avLst/>
          </a:prstGeom>
        </p:spPr>
        <p:txBody>
          <a:bodyPr wrap="square">
            <a:spAutoFit/>
          </a:bodyPr>
          <a:lstStyle/>
          <a:p>
            <a:pPr algn="just"/>
            <a:r>
              <a:rPr lang="ru-RU" sz="1600" dirty="0">
                <a:latin typeface="PT Astra Serif" panose="020A0603040505020204" pitchFamily="18" charset="-52"/>
                <a:ea typeface="PT Astra Serif" panose="020A0603040505020204" pitchFamily="18" charset="-52"/>
              </a:rPr>
              <a:t>В случае невозможности предоставления субсидий в полном объеме в связи с недостаточностью (отсутствием) доведенных до Департамента в текущем финансовом году лимитов бюджетных обязательств на предоставление субсидий на цель, указанную в пункте 3 </a:t>
            </a:r>
            <a:r>
              <a:rPr lang="ru-RU" sz="1600" dirty="0" smtClean="0">
                <a:latin typeface="PT Astra Serif" panose="020A0603040505020204" pitchFamily="18" charset="-52"/>
                <a:ea typeface="PT Astra Serif" panose="020A0603040505020204" pitchFamily="18" charset="-52"/>
              </a:rPr>
              <a:t>Порядка</a:t>
            </a:r>
            <a:r>
              <a:rPr lang="ru-RU" sz="1600" dirty="0">
                <a:latin typeface="PT Astra Serif" panose="020A0603040505020204" pitchFamily="18" charset="-52"/>
                <a:ea typeface="PT Astra Serif" panose="020A0603040505020204" pitchFamily="18" charset="-52"/>
              </a:rPr>
              <a:t>, Департамент ежемесячно в течение периода возмещения принимает решение в форме правового акта об определении размера неполученных (недополученных) субсидий</a:t>
            </a:r>
            <a:r>
              <a:rPr lang="ru-RU" sz="1600" dirty="0" smtClean="0">
                <a:latin typeface="PT Astra Serif" panose="020A0603040505020204" pitchFamily="18" charset="-52"/>
                <a:ea typeface="PT Astra Serif" panose="020A0603040505020204" pitchFamily="18" charset="-52"/>
              </a:rPr>
              <a:t>.</a:t>
            </a:r>
          </a:p>
          <a:p>
            <a:pPr algn="just"/>
            <a:endParaRPr lang="ru-RU" sz="1600" dirty="0">
              <a:latin typeface="PT Astra Serif" panose="020A0603040505020204" pitchFamily="18" charset="-52"/>
              <a:ea typeface="PT Astra Serif" panose="020A0603040505020204" pitchFamily="18" charset="-52"/>
            </a:endParaRPr>
          </a:p>
          <a:p>
            <a:pPr algn="just"/>
            <a:r>
              <a:rPr lang="ru-RU" sz="1600" dirty="0">
                <a:latin typeface="PT Astra Serif" panose="020A0603040505020204" pitchFamily="18" charset="-52"/>
                <a:ea typeface="PT Astra Serif" panose="020A0603040505020204" pitchFamily="18" charset="-52"/>
              </a:rPr>
              <a:t>В течение 5 месяцев с даты доведения до Департамента как получателя бюджетных средств в установленном порядке лимитов бюджетных обязательств на очередной и (или) текущий финансовый год без проведения повторного отбора получателей субсидии, указанного в разделе 2 </a:t>
            </a:r>
            <a:r>
              <a:rPr lang="ru-RU" sz="1600" dirty="0" smtClean="0">
                <a:latin typeface="PT Astra Serif" panose="020A0603040505020204" pitchFamily="18" charset="-52"/>
                <a:ea typeface="PT Astra Serif" panose="020A0603040505020204" pitchFamily="18" charset="-52"/>
              </a:rPr>
              <a:t>Порядка</a:t>
            </a:r>
            <a:r>
              <a:rPr lang="ru-RU" sz="1600" dirty="0">
                <a:latin typeface="PT Astra Serif" panose="020A0603040505020204" pitchFamily="18" charset="-52"/>
                <a:ea typeface="PT Astra Serif" panose="020A0603040505020204" pitchFamily="18" charset="-52"/>
              </a:rPr>
              <a:t>, принимает решение в форме правового акта Департамента о перечислении неполученных (недополученных) субсидий</a:t>
            </a:r>
            <a:r>
              <a:rPr lang="ru-RU" sz="1600" dirty="0" smtClean="0">
                <a:latin typeface="PT Astra Serif" panose="020A0603040505020204" pitchFamily="18" charset="-52"/>
                <a:ea typeface="PT Astra Serif" panose="020A0603040505020204" pitchFamily="18" charset="-52"/>
              </a:rPr>
              <a:t>.</a:t>
            </a:r>
          </a:p>
          <a:p>
            <a:pPr algn="just"/>
            <a:endParaRPr lang="ru-RU" sz="1600" dirty="0" smtClean="0">
              <a:latin typeface="PT Astra Serif" panose="020A0603040505020204" pitchFamily="18" charset="-52"/>
              <a:ea typeface="PT Astra Serif" panose="020A0603040505020204" pitchFamily="18" charset="-52"/>
            </a:endParaRPr>
          </a:p>
          <a:p>
            <a:pPr algn="just"/>
            <a:r>
              <a:rPr lang="ru-RU" sz="1600" dirty="0">
                <a:latin typeface="PT Astra Serif" panose="020A0603040505020204" pitchFamily="18" charset="-52"/>
                <a:ea typeface="PT Astra Serif" panose="020A0603040505020204" pitchFamily="18" charset="-52"/>
              </a:rPr>
              <a:t>Перечисление неполученных (недополученных) в отчетном финансовом году за период возмещения субсидий РСО производится Департаментом в течение десяти рабочих дней с даты издания правового акта о перечислении неполученных (недополученных) за период возмещения субсидий, предусмотренного пунктом 29 </a:t>
            </a:r>
            <a:r>
              <a:rPr lang="ru-RU" sz="1600" dirty="0" smtClean="0">
                <a:latin typeface="PT Astra Serif" panose="020A0603040505020204" pitchFamily="18" charset="-52"/>
                <a:ea typeface="PT Astra Serif" panose="020A0603040505020204" pitchFamily="18" charset="-52"/>
              </a:rPr>
              <a:t>Порядка</a:t>
            </a:r>
            <a:r>
              <a:rPr lang="ru-RU" dirty="0"/>
              <a:t>.</a:t>
            </a:r>
            <a:br>
              <a:rPr lang="ru-RU" dirty="0"/>
            </a:br>
            <a:endParaRPr lang="ru-RU" dirty="0"/>
          </a:p>
          <a:p>
            <a:pPr algn="just"/>
            <a:endParaRPr lang="ru-RU" dirty="0" smtClean="0"/>
          </a:p>
          <a:p>
            <a:pPr algn="just"/>
            <a:endParaRPr lang="ru-RU" dirty="0"/>
          </a:p>
          <a:p>
            <a:pPr algn="just">
              <a:lnSpc>
                <a:spcPct val="120000"/>
              </a:lnSpc>
            </a:pPr>
            <a:r>
              <a:rPr lang="ru-RU" dirty="0"/>
              <a:t/>
            </a:r>
            <a:br>
              <a:rPr lang="ru-RU" dirty="0"/>
            </a:br>
            <a:endParaRPr lang="ru-RU" dirty="0"/>
          </a:p>
          <a:p>
            <a:pPr marL="342900" indent="-342900" algn="just">
              <a:lnSpc>
                <a:spcPct val="120000"/>
              </a:lnSpc>
              <a:buFont typeface="+mj-lt"/>
              <a:buAutoNum type="arabicPeriod"/>
            </a:pPr>
            <a:endParaRPr lang="ru-RU" dirty="0">
              <a:latin typeface="PT Astra Serif" panose="020A0603040505020204" pitchFamily="18" charset="-52"/>
              <a:ea typeface="PT Astra Serif" panose="020A0603040505020204" pitchFamily="18" charset="-52"/>
            </a:endParaRPr>
          </a:p>
          <a:p>
            <a:pPr marL="342900" lvl="0" indent="-342900" algn="ctr">
              <a:lnSpc>
                <a:spcPct val="120000"/>
              </a:lnSpc>
              <a:buFont typeface="+mj-lt"/>
              <a:buAutoNum type="arabicPeriod"/>
            </a:pPr>
            <a:endParaRPr lang="ru-RU" b="1" dirty="0" smtClean="0">
              <a:latin typeface="PT Astra Serif" panose="020A0603040505020204" pitchFamily="18" charset="-52"/>
              <a:ea typeface="PT Astra Serif" panose="020A0603040505020204" pitchFamily="18" charset="-52"/>
              <a:cs typeface="+mj-cs"/>
            </a:endParaRPr>
          </a:p>
          <a:p>
            <a:pPr lvl="0"/>
            <a:endParaRPr lang="ru-RU" sz="1400" dirty="0">
              <a:latin typeface="PT Astra Serif" panose="020A0603040505020204" pitchFamily="18" charset="-52"/>
              <a:ea typeface="PT Astra Serif" panose="020A0603040505020204" pitchFamily="18" charset="-52"/>
              <a:cs typeface="+mj-cs"/>
            </a:endParaRPr>
          </a:p>
          <a:p>
            <a:pPr algn="just"/>
            <a:endParaRPr lang="ru-RU" sz="1400" dirty="0"/>
          </a:p>
          <a:p>
            <a:pPr marL="171450" lvl="0" indent="-171450" algn="just">
              <a:buFont typeface="Wingdings" panose="05000000000000000000" pitchFamily="2" charset="2"/>
              <a:buChar char="Ø"/>
            </a:pPr>
            <a:endParaRPr lang="ru-RU" sz="1400" dirty="0">
              <a:latin typeface="PT Astra Serif" panose="020A0603040505020204" pitchFamily="18" charset="-52"/>
              <a:ea typeface="PT Astra Serif" panose="020A0603040505020204" pitchFamily="18" charset="-52"/>
            </a:endParaRPr>
          </a:p>
        </p:txBody>
      </p:sp>
      <p:sp>
        <p:nvSpPr>
          <p:cNvPr id="2" name="Номер слайда 1"/>
          <p:cNvSpPr>
            <a:spLocks noGrp="1"/>
          </p:cNvSpPr>
          <p:nvPr>
            <p:ph type="sldNum" sz="quarter" idx="12"/>
          </p:nvPr>
        </p:nvSpPr>
        <p:spPr/>
        <p:txBody>
          <a:bodyPr/>
          <a:lstStyle/>
          <a:p>
            <a:fld id="{B19B0651-EE4F-4900-A07F-96A6BFA9D0F0}" type="slidenum">
              <a:rPr lang="ru-RU" smtClean="0"/>
              <a:t>24</a:t>
            </a:fld>
            <a:endParaRPr lang="ru-RU"/>
          </a:p>
        </p:txBody>
      </p:sp>
    </p:spTree>
    <p:extLst>
      <p:ext uri="{BB962C8B-B14F-4D97-AF65-F5344CB8AC3E}">
        <p14:creationId xmlns:p14="http://schemas.microsoft.com/office/powerpoint/2010/main" val="13666502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4" name="Заголовок 1"/>
          <p:cNvSpPr txBox="1">
            <a:spLocks/>
          </p:cNvSpPr>
          <p:nvPr/>
        </p:nvSpPr>
        <p:spPr>
          <a:xfrm>
            <a:off x="2123728" y="404664"/>
            <a:ext cx="5542384" cy="433263"/>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600" dirty="0" smtClean="0">
                <a:latin typeface="PT Astra Serif" panose="020A0603040505020204" pitchFamily="18" charset="-52"/>
                <a:ea typeface="PT Astra Serif" panose="020A0603040505020204" pitchFamily="18" charset="-52"/>
              </a:rPr>
              <a:t>Администрация Томской области </a:t>
            </a:r>
            <a:br>
              <a:rPr lang="ru-RU" sz="1600" dirty="0" smtClean="0">
                <a:latin typeface="PT Astra Serif" panose="020A0603040505020204" pitchFamily="18" charset="-52"/>
                <a:ea typeface="PT Astra Serif" panose="020A0603040505020204" pitchFamily="18" charset="-52"/>
              </a:rPr>
            </a:br>
            <a:r>
              <a:rPr lang="ru-RU" sz="1600" dirty="0" smtClean="0">
                <a:latin typeface="PT Astra Serif" panose="020A0603040505020204" pitchFamily="18" charset="-52"/>
                <a:ea typeface="PT Astra Serif" panose="020A0603040505020204" pitchFamily="18" charset="-52"/>
              </a:rPr>
              <a:t>Департамент тарифного регулирования</a:t>
            </a:r>
            <a:endParaRPr lang="ru-RU" sz="1600" dirty="0">
              <a:latin typeface="PT Astra Serif" panose="020A0603040505020204" pitchFamily="18" charset="-52"/>
              <a:ea typeface="PT Astra Serif" panose="020A0603040505020204" pitchFamily="18" charset="-52"/>
            </a:endParaRPr>
          </a:p>
        </p:txBody>
      </p:sp>
      <p:sp>
        <p:nvSpPr>
          <p:cNvPr id="11" name="Заголовок 1"/>
          <p:cNvSpPr txBox="1">
            <a:spLocks/>
          </p:cNvSpPr>
          <p:nvPr/>
        </p:nvSpPr>
        <p:spPr>
          <a:xfrm>
            <a:off x="707768" y="5589240"/>
            <a:ext cx="8018414" cy="792088"/>
          </a:xfrm>
          <a:prstGeom prst="rect">
            <a:avLst/>
          </a:prstGeom>
          <a:scene3d>
            <a:camera prst="orthographicFront"/>
            <a:lightRig rig="threePt" dir="t"/>
          </a:scene3d>
          <a:sp3d>
            <a:bevelT prst="relaxedInset"/>
          </a:sp3d>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ru-RU" sz="2000" dirty="0">
              <a:latin typeface="PT Astra Serif" panose="020A0603040505020204" pitchFamily="18" charset="-52"/>
              <a:ea typeface="PT Astra Serif" panose="020A0603040505020204" pitchFamily="18" charset="-52"/>
            </a:endParaRPr>
          </a:p>
        </p:txBody>
      </p:sp>
      <p:sp>
        <p:nvSpPr>
          <p:cNvPr id="7" name="Прямоугольник 6"/>
          <p:cNvSpPr/>
          <p:nvPr/>
        </p:nvSpPr>
        <p:spPr>
          <a:xfrm>
            <a:off x="312666" y="2276872"/>
            <a:ext cx="8474662" cy="2733056"/>
          </a:xfrm>
          <a:prstGeom prst="rect">
            <a:avLst/>
          </a:prstGeom>
        </p:spPr>
        <p:txBody>
          <a:bodyPr wrap="square">
            <a:spAutoFit/>
          </a:bodyPr>
          <a:lstStyle/>
          <a:p>
            <a:pPr algn="ctr">
              <a:lnSpc>
                <a:spcPct val="120000"/>
              </a:lnSpc>
            </a:pPr>
            <a:endParaRPr lang="ru-RU" sz="3000" b="1" dirty="0" smtClean="0">
              <a:latin typeface="PT Astra Serif" panose="020A0603040505020204" pitchFamily="18" charset="-52"/>
              <a:ea typeface="PT Astra Serif" panose="020A0603040505020204" pitchFamily="18" charset="-52"/>
            </a:endParaRPr>
          </a:p>
          <a:p>
            <a:pPr algn="ctr">
              <a:lnSpc>
                <a:spcPct val="120000"/>
              </a:lnSpc>
            </a:pPr>
            <a:endParaRPr lang="ru-RU" sz="3000" b="1" dirty="0">
              <a:latin typeface="PT Astra Serif" panose="020A0603040505020204" pitchFamily="18" charset="-52"/>
              <a:ea typeface="PT Astra Serif" panose="020A0603040505020204" pitchFamily="18" charset="-52"/>
            </a:endParaRPr>
          </a:p>
          <a:p>
            <a:pPr algn="ctr">
              <a:lnSpc>
                <a:spcPct val="120000"/>
              </a:lnSpc>
            </a:pPr>
            <a:r>
              <a:rPr lang="ru-RU" sz="3000" b="1" dirty="0" smtClean="0">
                <a:latin typeface="PT Astra Serif" panose="020A0603040505020204" pitchFamily="18" charset="-52"/>
                <a:ea typeface="PT Astra Serif" panose="020A0603040505020204" pitchFamily="18" charset="-52"/>
              </a:rPr>
              <a:t>СПАСИБО ЗА ВНИМАНИЕ!</a:t>
            </a:r>
            <a:endParaRPr lang="ru-RU" sz="3000" b="1" dirty="0">
              <a:latin typeface="PT Astra Serif" panose="020A0603040505020204" pitchFamily="18" charset="-52"/>
              <a:ea typeface="PT Astra Serif" panose="020A0603040505020204" pitchFamily="18" charset="-52"/>
            </a:endParaRPr>
          </a:p>
          <a:p>
            <a:pPr marL="342900" lvl="0" indent="-342900" algn="ctr">
              <a:lnSpc>
                <a:spcPct val="120000"/>
              </a:lnSpc>
              <a:buFont typeface="+mj-lt"/>
              <a:buAutoNum type="arabicPeriod"/>
            </a:pPr>
            <a:endParaRPr lang="ru-RU" b="1" dirty="0" smtClean="0">
              <a:latin typeface="PT Astra Serif" panose="020A0603040505020204" pitchFamily="18" charset="-52"/>
              <a:ea typeface="PT Astra Serif" panose="020A0603040505020204" pitchFamily="18" charset="-52"/>
              <a:cs typeface="+mj-cs"/>
            </a:endParaRPr>
          </a:p>
          <a:p>
            <a:pPr lvl="0"/>
            <a:endParaRPr lang="ru-RU" sz="1400" dirty="0">
              <a:latin typeface="PT Astra Serif" panose="020A0603040505020204" pitchFamily="18" charset="-52"/>
              <a:ea typeface="PT Astra Serif" panose="020A0603040505020204" pitchFamily="18" charset="-52"/>
              <a:cs typeface="+mj-cs"/>
            </a:endParaRPr>
          </a:p>
          <a:p>
            <a:pPr algn="just"/>
            <a:endParaRPr lang="ru-RU" sz="1400" dirty="0"/>
          </a:p>
          <a:p>
            <a:pPr marL="171450" lvl="0" indent="-171450" algn="just">
              <a:buFont typeface="Wingdings" panose="05000000000000000000" pitchFamily="2" charset="2"/>
              <a:buChar char="Ø"/>
            </a:pPr>
            <a:endParaRPr lang="ru-RU" sz="1400" dirty="0">
              <a:latin typeface="PT Astra Serif" panose="020A0603040505020204" pitchFamily="18" charset="-52"/>
              <a:ea typeface="PT Astra Serif" panose="020A0603040505020204" pitchFamily="18" charset="-52"/>
            </a:endParaRPr>
          </a:p>
        </p:txBody>
      </p:sp>
      <p:sp>
        <p:nvSpPr>
          <p:cNvPr id="2" name="Номер слайда 1"/>
          <p:cNvSpPr>
            <a:spLocks noGrp="1"/>
          </p:cNvSpPr>
          <p:nvPr>
            <p:ph type="sldNum" sz="quarter" idx="12"/>
          </p:nvPr>
        </p:nvSpPr>
        <p:spPr/>
        <p:txBody>
          <a:bodyPr/>
          <a:lstStyle/>
          <a:p>
            <a:fld id="{B19B0651-EE4F-4900-A07F-96A6BFA9D0F0}" type="slidenum">
              <a:rPr lang="ru-RU" smtClean="0"/>
              <a:t>25</a:t>
            </a:fld>
            <a:endParaRPr lang="ru-RU"/>
          </a:p>
        </p:txBody>
      </p:sp>
    </p:spTree>
    <p:extLst>
      <p:ext uri="{BB962C8B-B14F-4D97-AF65-F5344CB8AC3E}">
        <p14:creationId xmlns:p14="http://schemas.microsoft.com/office/powerpoint/2010/main" val="2482825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2" name="Заголовок 1"/>
          <p:cNvSpPr>
            <a:spLocks noGrp="1"/>
          </p:cNvSpPr>
          <p:nvPr>
            <p:ph type="title"/>
          </p:nvPr>
        </p:nvSpPr>
        <p:spPr/>
        <p:txBody>
          <a:bodyPr>
            <a:noAutofit/>
          </a:bodyPr>
          <a:lstStyle/>
          <a:p>
            <a:r>
              <a:rPr lang="ru-RU" sz="1300" dirty="0">
                <a:latin typeface="PT Astra Serif" panose="020A0603040505020204" pitchFamily="18" charset="-52"/>
                <a:ea typeface="PT Astra Serif" panose="020A0603040505020204" pitchFamily="18" charset="-52"/>
              </a:rPr>
              <a:t>Администрация Томской области </a:t>
            </a:r>
            <a:br>
              <a:rPr lang="ru-RU" sz="1300" dirty="0">
                <a:latin typeface="PT Astra Serif" panose="020A0603040505020204" pitchFamily="18" charset="-52"/>
                <a:ea typeface="PT Astra Serif" panose="020A0603040505020204" pitchFamily="18" charset="-52"/>
              </a:rPr>
            </a:br>
            <a:r>
              <a:rPr lang="ru-RU" sz="1300" dirty="0">
                <a:latin typeface="PT Astra Serif" panose="020A0603040505020204" pitchFamily="18" charset="-52"/>
                <a:ea typeface="PT Astra Serif" panose="020A0603040505020204" pitchFamily="18" charset="-52"/>
              </a:rPr>
              <a:t>Департамент тарифного </a:t>
            </a:r>
            <a:r>
              <a:rPr lang="ru-RU" sz="1300" dirty="0" smtClean="0">
                <a:latin typeface="PT Astra Serif" panose="020A0603040505020204" pitchFamily="18" charset="-52"/>
                <a:ea typeface="PT Astra Serif" panose="020A0603040505020204" pitchFamily="18" charset="-52"/>
              </a:rPr>
              <a:t>регулирования</a:t>
            </a:r>
            <a:br>
              <a:rPr lang="ru-RU" sz="1300" dirty="0" smtClean="0">
                <a:latin typeface="PT Astra Serif" panose="020A0603040505020204" pitchFamily="18" charset="-52"/>
                <a:ea typeface="PT Astra Serif" panose="020A0603040505020204" pitchFamily="18" charset="-52"/>
              </a:rPr>
            </a:br>
            <a:r>
              <a:rPr lang="ru-RU" sz="1800" dirty="0">
                <a:latin typeface="PT Astra Serif" panose="020A0603040505020204" pitchFamily="18" charset="-52"/>
                <a:ea typeface="PT Astra Serif" panose="020A0603040505020204" pitchFamily="18" charset="-52"/>
              </a:rPr>
              <a:t/>
            </a:r>
            <a:br>
              <a:rPr lang="ru-RU" sz="1800" dirty="0">
                <a:latin typeface="PT Astra Serif" panose="020A0603040505020204" pitchFamily="18" charset="-52"/>
                <a:ea typeface="PT Astra Serif" panose="020A0603040505020204" pitchFamily="18" charset="-52"/>
              </a:rPr>
            </a:br>
            <a:r>
              <a:rPr lang="ru-RU" sz="1600" b="1"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Категории льготных потребителей</a:t>
            </a:r>
            <a:br>
              <a:rPr lang="ru-RU" sz="1600" b="1"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br>
            <a:r>
              <a:rPr lang="ru-RU" sz="1300" b="1" dirty="0" smtClean="0">
                <a:latin typeface="PT Astra Serif" panose="020A0603040505020204" pitchFamily="18" charset="-52"/>
                <a:ea typeface="PT Astra Serif" panose="020A0603040505020204" pitchFamily="18" charset="-52"/>
              </a:rPr>
              <a:t>(ст.1 Закон №140-ОЗ)</a:t>
            </a:r>
            <a:r>
              <a:rPr lang="ru-RU" sz="1300" dirty="0">
                <a:latin typeface="PT Astra Serif" panose="020A0603040505020204" pitchFamily="18" charset="-52"/>
                <a:ea typeface="PT Astra Serif" panose="020A0603040505020204" pitchFamily="18" charset="-52"/>
              </a:rPr>
              <a:t/>
            </a:r>
            <a:br>
              <a:rPr lang="ru-RU" sz="1300" dirty="0">
                <a:latin typeface="PT Astra Serif" panose="020A0603040505020204" pitchFamily="18" charset="-52"/>
                <a:ea typeface="PT Astra Serif" panose="020A0603040505020204" pitchFamily="18" charset="-52"/>
              </a:rPr>
            </a:br>
            <a:endParaRPr lang="ru-RU" sz="1300" dirty="0"/>
          </a:p>
        </p:txBody>
      </p:sp>
      <p:sp>
        <p:nvSpPr>
          <p:cNvPr id="8" name="Объект 7"/>
          <p:cNvSpPr>
            <a:spLocks noGrp="1"/>
          </p:cNvSpPr>
          <p:nvPr>
            <p:ph idx="1"/>
          </p:nvPr>
        </p:nvSpPr>
        <p:spPr/>
        <p:txBody>
          <a:bodyPr>
            <a:normAutofit lnSpcReduction="10000"/>
          </a:bodyPr>
          <a:lstStyle/>
          <a:p>
            <a:pPr marL="0" indent="0" algn="ctr">
              <a:buNone/>
            </a:pPr>
            <a:r>
              <a:rPr lang="ru-RU" sz="2000" b="1" i="1" dirty="0" smtClean="0">
                <a:latin typeface="PT Astra Serif" panose="020A0603040505020204" pitchFamily="18" charset="-52"/>
                <a:ea typeface="PT Astra Serif" panose="020A0603040505020204" pitchFamily="18" charset="-52"/>
              </a:rPr>
              <a:t>Право на льготы имеют </a:t>
            </a:r>
            <a:r>
              <a:rPr lang="en-US" sz="2000" dirty="0" smtClean="0">
                <a:latin typeface="PT Astra Serif" panose="020A0603040505020204" pitchFamily="18" charset="-52"/>
                <a:ea typeface="PT Astra Serif" panose="020A0603040505020204" pitchFamily="18" charset="-52"/>
              </a:rPr>
              <a:t>:</a:t>
            </a:r>
            <a:endParaRPr lang="ru-RU" sz="2000" dirty="0" smtClean="0">
              <a:latin typeface="PT Astra Serif" panose="020A0603040505020204" pitchFamily="18" charset="-52"/>
              <a:ea typeface="PT Astra Serif" panose="020A0603040505020204" pitchFamily="18" charset="-52"/>
            </a:endParaRPr>
          </a:p>
          <a:p>
            <a:pPr marL="457200" indent="-457200" algn="just">
              <a:buAutoNum type="arabicPeriod"/>
            </a:pPr>
            <a:r>
              <a:rPr lang="ru-RU" sz="1800" b="1" dirty="0" smtClean="0">
                <a:latin typeface="PT Astra Serif" panose="020A0603040505020204" pitchFamily="18" charset="-52"/>
                <a:ea typeface="PT Astra Serif" panose="020A0603040505020204" pitchFamily="18" charset="-52"/>
              </a:rPr>
              <a:t>Потребители коммунального ресурса – физические лица, </a:t>
            </a:r>
            <a:r>
              <a:rPr lang="ru-RU" sz="1800" i="1" dirty="0" smtClean="0">
                <a:latin typeface="PT Astra Serif" panose="020A0603040505020204" pitchFamily="18" charset="-52"/>
                <a:ea typeface="PT Astra Serif" panose="020A0603040505020204" pitchFamily="18" charset="-52"/>
              </a:rPr>
              <a:t>владеющие и (или) пользующиеся жилым помещением в жилых и многоквартирных домах на праве собственности или ином законном основании, и (или) владеющее на определенном законом основании отдельно стоящими гаражами, банями, </a:t>
            </a:r>
            <a:r>
              <a:rPr lang="ru-RU" sz="1800" i="1" dirty="0" err="1" smtClean="0">
                <a:latin typeface="PT Astra Serif" panose="020A0603040505020204" pitchFamily="18" charset="-52"/>
                <a:ea typeface="PT Astra Serif" panose="020A0603040505020204" pitchFamily="18" charset="-52"/>
              </a:rPr>
              <a:t>машино</a:t>
            </a:r>
            <a:r>
              <a:rPr lang="ru-RU" sz="1800" i="1" dirty="0" smtClean="0">
                <a:latin typeface="PT Astra Serif" panose="020A0603040505020204" pitchFamily="18" charset="-52"/>
                <a:ea typeface="PT Astra Serif" panose="020A0603040505020204" pitchFamily="18" charset="-52"/>
              </a:rPr>
              <a:t>-местами в жилых домах и (или) домовладениях и многоквартирных домах.</a:t>
            </a:r>
            <a:endParaRPr lang="en-US" sz="1800" i="1" dirty="0" smtClean="0">
              <a:latin typeface="PT Astra Serif" panose="020A0603040505020204" pitchFamily="18" charset="-52"/>
              <a:ea typeface="PT Astra Serif" panose="020A0603040505020204" pitchFamily="18" charset="-52"/>
            </a:endParaRPr>
          </a:p>
          <a:p>
            <a:pPr marL="457200" indent="-457200" algn="just">
              <a:buAutoNum type="arabicPeriod"/>
            </a:pPr>
            <a:r>
              <a:rPr lang="ru-RU" sz="1800" b="1" dirty="0" smtClean="0">
                <a:latin typeface="PT Astra Serif" panose="020A0603040505020204" pitchFamily="18" charset="-52"/>
                <a:ea typeface="PT Astra Serif" panose="020A0603040505020204" pitchFamily="18" charset="-52"/>
              </a:rPr>
              <a:t>Юридические лица </a:t>
            </a:r>
            <a:r>
              <a:rPr lang="ru-RU" sz="1800" i="1" dirty="0" smtClean="0">
                <a:latin typeface="PT Astra Serif" panose="020A0603040505020204" pitchFamily="18" charset="-52"/>
                <a:ea typeface="PT Astra Serif" panose="020A0603040505020204" pitchFamily="18" charset="-52"/>
              </a:rPr>
              <a:t>независимо от организационно-правовой формы или индивидуальные предприниматели, осуществляющие деятельность по управлению многоквартирными домами, приобретающими коммунальный ресурс для предоставления населению коммунальных услуг.</a:t>
            </a:r>
          </a:p>
          <a:p>
            <a:pPr marL="457200" indent="-457200" algn="just">
              <a:spcBef>
                <a:spcPts val="0"/>
              </a:spcBef>
              <a:buAutoNum type="arabicPeriod"/>
            </a:pPr>
            <a:r>
              <a:rPr lang="ru-RU" sz="1800" b="1" dirty="0" smtClean="0">
                <a:latin typeface="PT Astra Serif" panose="020A0603040505020204" pitchFamily="18" charset="-52"/>
                <a:ea typeface="PT Astra Serif" panose="020A0603040505020204" pitchFamily="18" charset="-52"/>
              </a:rPr>
              <a:t>Некоммерческие организации</a:t>
            </a:r>
            <a:r>
              <a:rPr lang="ru-RU" sz="1800" dirty="0" smtClean="0">
                <a:latin typeface="PT Astra Serif" panose="020A0603040505020204" pitchFamily="18" charset="-52"/>
                <a:ea typeface="PT Astra Serif" panose="020A0603040505020204" pitchFamily="18" charset="-52"/>
              </a:rPr>
              <a:t> </a:t>
            </a:r>
            <a:r>
              <a:rPr lang="ru-RU" sz="1800" i="1" dirty="0" smtClean="0">
                <a:latin typeface="PT Astra Serif" panose="020A0603040505020204" pitchFamily="18" charset="-52"/>
                <a:ea typeface="PT Astra Serif" panose="020A0603040505020204" pitchFamily="18" charset="-52"/>
              </a:rPr>
              <a:t>в части приобретаемого объема коммунального ресурса</a:t>
            </a:r>
            <a:r>
              <a:rPr lang="en-US" sz="1800" i="1" dirty="0" smtClean="0">
                <a:latin typeface="PT Astra Serif" panose="020A0603040505020204" pitchFamily="18" charset="-52"/>
                <a:ea typeface="PT Astra Serif" panose="020A0603040505020204" pitchFamily="18" charset="-52"/>
              </a:rPr>
              <a:t>:</a:t>
            </a:r>
            <a:endParaRPr lang="ru-RU" sz="1800" i="1" dirty="0" smtClean="0">
              <a:latin typeface="PT Astra Serif" panose="020A0603040505020204" pitchFamily="18" charset="-52"/>
              <a:ea typeface="PT Astra Serif" panose="020A0603040505020204" pitchFamily="18" charset="-52"/>
            </a:endParaRPr>
          </a:p>
          <a:p>
            <a:pPr marL="0" indent="0" algn="just">
              <a:spcBef>
                <a:spcPts val="0"/>
              </a:spcBef>
              <a:buNone/>
            </a:pPr>
            <a:r>
              <a:rPr lang="ru-RU" sz="1800" i="1" dirty="0" smtClean="0">
                <a:latin typeface="PT Astra Serif" panose="020A0603040505020204" pitchFamily="18" charset="-52"/>
                <a:ea typeface="PT Astra Serif" panose="020A0603040505020204" pitchFamily="18" charset="-52"/>
              </a:rPr>
              <a:t>        - для жилых помещений, предназначенных для проживания граждан</a:t>
            </a:r>
            <a:r>
              <a:rPr lang="en-US" sz="1800" i="1" dirty="0" smtClean="0">
                <a:latin typeface="PT Astra Serif" panose="020A0603040505020204" pitchFamily="18" charset="-52"/>
                <a:ea typeface="PT Astra Serif" panose="020A0603040505020204" pitchFamily="18" charset="-52"/>
              </a:rPr>
              <a:t>;</a:t>
            </a:r>
            <a:endParaRPr lang="ru-RU" sz="1800" i="1" dirty="0" smtClean="0">
              <a:latin typeface="PT Astra Serif" panose="020A0603040505020204" pitchFamily="18" charset="-52"/>
              <a:ea typeface="PT Astra Serif" panose="020A0603040505020204" pitchFamily="18" charset="-52"/>
            </a:endParaRPr>
          </a:p>
          <a:p>
            <a:pPr marL="0" indent="0" algn="just">
              <a:spcBef>
                <a:spcPts val="0"/>
              </a:spcBef>
              <a:buNone/>
            </a:pPr>
            <a:r>
              <a:rPr lang="ru-RU" sz="1800" i="1" dirty="0">
                <a:latin typeface="PT Astra Serif" panose="020A0603040505020204" pitchFamily="18" charset="-52"/>
                <a:ea typeface="PT Astra Serif" panose="020A0603040505020204" pitchFamily="18" charset="-52"/>
              </a:rPr>
              <a:t> </a:t>
            </a:r>
            <a:r>
              <a:rPr lang="ru-RU" sz="1800" i="1" dirty="0" smtClean="0">
                <a:latin typeface="PT Astra Serif" panose="020A0603040505020204" pitchFamily="18" charset="-52"/>
                <a:ea typeface="PT Astra Serif" panose="020A0603040505020204" pitchFamily="18" charset="-52"/>
              </a:rPr>
              <a:t>       - для потребления потребительскими кооперативами, общественными и благотворительными фондами на коммунально-бытовые нужды граждан</a:t>
            </a:r>
            <a:r>
              <a:rPr lang="ru-RU" sz="1800" dirty="0" smtClean="0">
                <a:latin typeface="PT Astra Serif" panose="020A0603040505020204" pitchFamily="18" charset="-52"/>
                <a:ea typeface="PT Astra Serif" panose="020A0603040505020204" pitchFamily="18" charset="-52"/>
              </a:rPr>
              <a:t>.</a:t>
            </a:r>
            <a:endParaRPr lang="en-US" sz="1800" dirty="0" smtClean="0">
              <a:latin typeface="PT Astra Serif" panose="020A0603040505020204" pitchFamily="18" charset="-52"/>
              <a:ea typeface="PT Astra Serif" panose="020A0603040505020204" pitchFamily="18" charset="-52"/>
            </a:endParaRPr>
          </a:p>
          <a:p>
            <a:pPr marL="457200" indent="-457200">
              <a:buAutoNum type="arabicPeriod"/>
            </a:pPr>
            <a:endParaRPr lang="ru-RU" sz="2000" dirty="0"/>
          </a:p>
        </p:txBody>
      </p:sp>
      <p:sp>
        <p:nvSpPr>
          <p:cNvPr id="12" name="Номер слайда 11"/>
          <p:cNvSpPr>
            <a:spLocks noGrp="1"/>
          </p:cNvSpPr>
          <p:nvPr>
            <p:ph type="sldNum" sz="quarter" idx="12"/>
          </p:nvPr>
        </p:nvSpPr>
        <p:spPr/>
        <p:txBody>
          <a:bodyPr/>
          <a:lstStyle/>
          <a:p>
            <a:fld id="{B19B0651-EE4F-4900-A07F-96A6BFA9D0F0}" type="slidenum">
              <a:rPr lang="ru-RU" smtClean="0"/>
              <a:t>3</a:t>
            </a:fld>
            <a:endParaRPr lang="ru-RU"/>
          </a:p>
        </p:txBody>
      </p:sp>
    </p:spTree>
    <p:extLst>
      <p:ext uri="{BB962C8B-B14F-4D97-AF65-F5344CB8AC3E}">
        <p14:creationId xmlns:p14="http://schemas.microsoft.com/office/powerpoint/2010/main" val="3242815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2" name="Заголовок 1"/>
          <p:cNvSpPr>
            <a:spLocks noGrp="1"/>
          </p:cNvSpPr>
          <p:nvPr>
            <p:ph type="title"/>
          </p:nvPr>
        </p:nvSpPr>
        <p:spPr>
          <a:xfrm>
            <a:off x="1907704" y="692696"/>
            <a:ext cx="6779096" cy="792088"/>
          </a:xfrm>
        </p:spPr>
        <p:txBody>
          <a:bodyPr>
            <a:noAutofit/>
          </a:bodyPr>
          <a:lstStyle/>
          <a:p>
            <a:r>
              <a:rPr lang="ru-RU" sz="1300" dirty="0">
                <a:latin typeface="PT Astra Serif" panose="020A0603040505020204" pitchFamily="18" charset="-52"/>
                <a:ea typeface="PT Astra Serif" panose="020A0603040505020204" pitchFamily="18" charset="-52"/>
              </a:rPr>
              <a:t>Администрация Томской области </a:t>
            </a:r>
            <a:br>
              <a:rPr lang="ru-RU" sz="1300" dirty="0">
                <a:latin typeface="PT Astra Serif" panose="020A0603040505020204" pitchFamily="18" charset="-52"/>
                <a:ea typeface="PT Astra Serif" panose="020A0603040505020204" pitchFamily="18" charset="-52"/>
              </a:rPr>
            </a:br>
            <a:r>
              <a:rPr lang="ru-RU" sz="1300" dirty="0">
                <a:latin typeface="PT Astra Serif" panose="020A0603040505020204" pitchFamily="18" charset="-52"/>
                <a:ea typeface="PT Astra Serif" panose="020A0603040505020204" pitchFamily="18" charset="-52"/>
              </a:rPr>
              <a:t>Департамент тарифного регулирования</a:t>
            </a:r>
            <a:r>
              <a:rPr lang="ru-RU" sz="1800" dirty="0">
                <a:latin typeface="PT Astra Serif" panose="020A0603040505020204" pitchFamily="18" charset="-52"/>
                <a:ea typeface="PT Astra Serif" panose="020A0603040505020204" pitchFamily="18" charset="-52"/>
              </a:rPr>
              <a:t/>
            </a:r>
            <a:br>
              <a:rPr lang="ru-RU" sz="1800" dirty="0">
                <a:latin typeface="PT Astra Serif" panose="020A0603040505020204" pitchFamily="18" charset="-52"/>
                <a:ea typeface="PT Astra Serif" panose="020A0603040505020204" pitchFamily="18" charset="-52"/>
              </a:rPr>
            </a:br>
            <a:r>
              <a:rPr lang="ru-RU" sz="1800" dirty="0" smtClean="0">
                <a:latin typeface="PT Astra Serif" panose="020A0603040505020204" pitchFamily="18" charset="-52"/>
                <a:ea typeface="PT Astra Serif" panose="020A0603040505020204" pitchFamily="18" charset="-52"/>
              </a:rPr>
              <a:t/>
            </a:r>
            <a:br>
              <a:rPr lang="ru-RU" sz="1800" dirty="0" smtClean="0">
                <a:latin typeface="PT Astra Serif" panose="020A0603040505020204" pitchFamily="18" charset="-52"/>
                <a:ea typeface="PT Astra Serif" panose="020A0603040505020204" pitchFamily="18" charset="-52"/>
              </a:rPr>
            </a:br>
            <a:r>
              <a:rPr lang="ru-RU" sz="2200" b="1"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Процедура предоставления субсидии</a:t>
            </a:r>
            <a:r>
              <a:rPr lang="ru-RU" sz="1600"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
            </a:r>
            <a:br>
              <a:rPr lang="ru-RU" sz="1600" dirty="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br>
            <a:endParaRPr lang="ru-RU" sz="1600" dirty="0">
              <a:effectLst>
                <a:outerShdw blurRad="38100" dist="38100" dir="2700000" algn="tl">
                  <a:srgbClr val="000000">
                    <a:alpha val="43137"/>
                  </a:srgbClr>
                </a:outerShdw>
              </a:effectLst>
            </a:endParaRPr>
          </a:p>
        </p:txBody>
      </p:sp>
      <p:sp>
        <p:nvSpPr>
          <p:cNvPr id="4" name="Объект 3"/>
          <p:cNvSpPr>
            <a:spLocks noGrp="1"/>
          </p:cNvSpPr>
          <p:nvPr>
            <p:ph sz="half" idx="2"/>
          </p:nvPr>
        </p:nvSpPr>
        <p:spPr>
          <a:xfrm>
            <a:off x="750972" y="1844824"/>
            <a:ext cx="7931224" cy="4248472"/>
          </a:xfrm>
        </p:spPr>
        <p:txBody>
          <a:bodyPr>
            <a:normAutofit lnSpcReduction="10000"/>
          </a:bodyPr>
          <a:lstStyle/>
          <a:p>
            <a:pPr algn="just">
              <a:spcBef>
                <a:spcPts val="0"/>
              </a:spcBef>
              <a:buFont typeface="+mj-lt"/>
              <a:buAutoNum type="arabicPeriod"/>
            </a:pPr>
            <a:r>
              <a:rPr lang="ru-RU" sz="2100" b="1" i="1" dirty="0" smtClean="0">
                <a:latin typeface="PT Astra Serif" panose="020A0603040505020204" pitchFamily="18" charset="-52"/>
                <a:ea typeface="PT Astra Serif" panose="020A0603040505020204" pitchFamily="18" charset="-52"/>
              </a:rPr>
              <a:t>Установление льготного тарифа на коммунальный ресурс</a:t>
            </a:r>
          </a:p>
          <a:p>
            <a:pPr algn="just">
              <a:spcBef>
                <a:spcPts val="0"/>
              </a:spcBef>
              <a:buFont typeface="+mj-lt"/>
              <a:buAutoNum type="arabicPeriod"/>
            </a:pPr>
            <a:endParaRPr lang="ru-RU" sz="2100" b="1" i="1" dirty="0" smtClean="0">
              <a:latin typeface="PT Astra Serif" panose="020A0603040505020204" pitchFamily="18" charset="-52"/>
              <a:ea typeface="PT Astra Serif" panose="020A0603040505020204" pitchFamily="18" charset="-52"/>
            </a:endParaRPr>
          </a:p>
          <a:p>
            <a:pPr algn="just">
              <a:spcBef>
                <a:spcPts val="0"/>
              </a:spcBef>
              <a:buFont typeface="+mj-lt"/>
              <a:buAutoNum type="arabicPeriod"/>
            </a:pPr>
            <a:r>
              <a:rPr lang="ru-RU" sz="2100" b="1" i="1" dirty="0" smtClean="0">
                <a:latin typeface="PT Astra Serif" panose="020A0603040505020204" pitchFamily="18" charset="-52"/>
                <a:ea typeface="PT Astra Serif" panose="020A0603040505020204" pitchFamily="18" charset="-52"/>
              </a:rPr>
              <a:t>Предоставление каждому льготному потребителю коммунального ресурса по льготному тарифу</a:t>
            </a:r>
          </a:p>
          <a:p>
            <a:pPr algn="just">
              <a:spcBef>
                <a:spcPts val="0"/>
              </a:spcBef>
              <a:buFont typeface="+mj-lt"/>
              <a:buAutoNum type="arabicPeriod"/>
            </a:pPr>
            <a:endParaRPr lang="ru-RU" sz="2100" b="1" i="1" dirty="0" smtClean="0">
              <a:latin typeface="PT Astra Serif" panose="020A0603040505020204" pitchFamily="18" charset="-52"/>
              <a:ea typeface="PT Astra Serif" panose="020A0603040505020204" pitchFamily="18" charset="-52"/>
            </a:endParaRPr>
          </a:p>
          <a:p>
            <a:pPr algn="just">
              <a:spcBef>
                <a:spcPts val="0"/>
              </a:spcBef>
              <a:buFont typeface="+mj-lt"/>
              <a:buAutoNum type="arabicPeriod"/>
            </a:pPr>
            <a:r>
              <a:rPr lang="ru-RU" sz="2100" b="1" i="1" dirty="0" smtClean="0">
                <a:latin typeface="PT Astra Serif" panose="020A0603040505020204" pitchFamily="18" charset="-52"/>
                <a:ea typeface="PT Astra Serif" panose="020A0603040505020204" pitchFamily="18" charset="-52"/>
              </a:rPr>
              <a:t>Прохождение РСО конкурсного отбора получателей субсидии</a:t>
            </a:r>
          </a:p>
          <a:p>
            <a:pPr algn="just">
              <a:spcBef>
                <a:spcPts val="0"/>
              </a:spcBef>
              <a:buFont typeface="+mj-lt"/>
              <a:buAutoNum type="arabicPeriod"/>
            </a:pPr>
            <a:endParaRPr lang="ru-RU" sz="2100" b="1" i="1" dirty="0" smtClean="0">
              <a:latin typeface="PT Astra Serif" panose="020A0603040505020204" pitchFamily="18" charset="-52"/>
              <a:ea typeface="PT Astra Serif" panose="020A0603040505020204" pitchFamily="18" charset="-52"/>
            </a:endParaRPr>
          </a:p>
          <a:p>
            <a:pPr algn="just">
              <a:spcBef>
                <a:spcPts val="0"/>
              </a:spcBef>
              <a:buFont typeface="+mj-lt"/>
              <a:buAutoNum type="arabicPeriod"/>
            </a:pPr>
            <a:r>
              <a:rPr lang="ru-RU" sz="2100" b="1" i="1" dirty="0" smtClean="0">
                <a:latin typeface="PT Astra Serif" panose="020A0603040505020204" pitchFamily="18" charset="-52"/>
                <a:ea typeface="PT Astra Serif" panose="020A0603040505020204" pitchFamily="18" charset="-52"/>
              </a:rPr>
              <a:t>Заключение соглашения о предоставлении субсидии</a:t>
            </a:r>
          </a:p>
          <a:p>
            <a:pPr algn="just">
              <a:spcBef>
                <a:spcPts val="0"/>
              </a:spcBef>
              <a:buFont typeface="+mj-lt"/>
              <a:buAutoNum type="arabicPeriod"/>
            </a:pPr>
            <a:endParaRPr lang="ru-RU" sz="2100" b="1" i="1" dirty="0" smtClean="0">
              <a:latin typeface="PT Astra Serif" panose="020A0603040505020204" pitchFamily="18" charset="-52"/>
              <a:ea typeface="PT Astra Serif" panose="020A0603040505020204" pitchFamily="18" charset="-52"/>
            </a:endParaRPr>
          </a:p>
          <a:p>
            <a:pPr algn="just">
              <a:spcBef>
                <a:spcPts val="0"/>
              </a:spcBef>
              <a:buFont typeface="+mj-lt"/>
              <a:buAutoNum type="arabicPeriod"/>
            </a:pPr>
            <a:r>
              <a:rPr lang="ru-RU" sz="2100" b="1" i="1" dirty="0" smtClean="0">
                <a:latin typeface="PT Astra Serif" panose="020A0603040505020204" pitchFamily="18" charset="-52"/>
                <a:ea typeface="PT Astra Serif" panose="020A0603040505020204" pitchFamily="18" charset="-52"/>
              </a:rPr>
              <a:t>Ежемесячное предоставление РСО в Департамент расчета субсидии</a:t>
            </a:r>
          </a:p>
          <a:p>
            <a:pPr algn="just">
              <a:spcBef>
                <a:spcPts val="0"/>
              </a:spcBef>
              <a:buFont typeface="+mj-lt"/>
              <a:buAutoNum type="arabicPeriod"/>
            </a:pPr>
            <a:endParaRPr lang="ru-RU" sz="2100" b="1" i="1" dirty="0" smtClean="0">
              <a:latin typeface="PT Astra Serif" panose="020A0603040505020204" pitchFamily="18" charset="-52"/>
              <a:ea typeface="PT Astra Serif" panose="020A0603040505020204" pitchFamily="18" charset="-52"/>
            </a:endParaRPr>
          </a:p>
          <a:p>
            <a:pPr algn="just">
              <a:spcBef>
                <a:spcPts val="0"/>
              </a:spcBef>
              <a:buFont typeface="+mj-lt"/>
              <a:buAutoNum type="arabicPeriod"/>
            </a:pPr>
            <a:r>
              <a:rPr lang="ru-RU" sz="2100" b="1" i="1" dirty="0" smtClean="0">
                <a:latin typeface="PT Astra Serif" panose="020A0603040505020204" pitchFamily="18" charset="-52"/>
                <a:ea typeface="PT Astra Serif" panose="020A0603040505020204" pitchFamily="18" charset="-52"/>
              </a:rPr>
              <a:t>Определение Департаментом размера субсидии и перечисление субсидии РСО</a:t>
            </a:r>
          </a:p>
          <a:p>
            <a:pPr marL="0" indent="0" algn="just">
              <a:spcBef>
                <a:spcPts val="0"/>
              </a:spcBef>
              <a:buNone/>
            </a:pPr>
            <a:endParaRPr lang="ru-RU" sz="1400" i="1" dirty="0" smtClean="0">
              <a:solidFill>
                <a:srgbClr val="002060"/>
              </a:solidFill>
              <a:latin typeface="PT Astra Serif" panose="020A0603040505020204" pitchFamily="18" charset="-52"/>
              <a:ea typeface="PT Astra Serif" panose="020A0603040505020204" pitchFamily="18" charset="-52"/>
            </a:endParaRPr>
          </a:p>
          <a:p>
            <a:pPr algn="just">
              <a:spcBef>
                <a:spcPts val="0"/>
              </a:spcBef>
              <a:buFont typeface="Wingdings" panose="05000000000000000000" pitchFamily="2" charset="2"/>
              <a:buChar char="v"/>
            </a:pPr>
            <a:endParaRPr lang="ru-RU" sz="1600" b="1" i="1" dirty="0" smtClean="0">
              <a:latin typeface="PT Astra Serif" panose="020A0603040505020204" pitchFamily="18" charset="-52"/>
              <a:ea typeface="PT Astra Serif" panose="020A0603040505020204" pitchFamily="18" charset="-52"/>
            </a:endParaRPr>
          </a:p>
          <a:p>
            <a:pPr algn="just">
              <a:spcBef>
                <a:spcPts val="0"/>
              </a:spcBef>
              <a:buFont typeface="Wingdings" panose="05000000000000000000" pitchFamily="2" charset="2"/>
              <a:buChar char="v"/>
            </a:pPr>
            <a:endParaRPr lang="en-US" sz="1400" dirty="0" smtClean="0">
              <a:latin typeface="PT Astra Serif" panose="020A0603040505020204" pitchFamily="18" charset="-52"/>
              <a:ea typeface="PT Astra Serif" panose="020A0603040505020204" pitchFamily="18" charset="-52"/>
            </a:endParaRPr>
          </a:p>
          <a:p>
            <a:pPr algn="just">
              <a:spcBef>
                <a:spcPts val="0"/>
              </a:spcBef>
              <a:buFontTx/>
              <a:buChar char="-"/>
            </a:pPr>
            <a:endParaRPr lang="ru-RU" sz="1400" dirty="0" smtClean="0">
              <a:latin typeface="PT Astra Serif" panose="020A0603040505020204" pitchFamily="18" charset="-52"/>
              <a:ea typeface="PT Astra Serif" panose="020A0603040505020204" pitchFamily="18" charset="-52"/>
            </a:endParaRPr>
          </a:p>
          <a:p>
            <a:pPr algn="just">
              <a:spcBef>
                <a:spcPts val="0"/>
              </a:spcBef>
              <a:buFont typeface="Wingdings" panose="05000000000000000000" pitchFamily="2" charset="2"/>
              <a:buChar char="v"/>
            </a:pPr>
            <a:endParaRPr lang="ru-RU" sz="1400" dirty="0" smtClean="0">
              <a:latin typeface="PT Astra Serif" panose="020A0603040505020204" pitchFamily="18" charset="-52"/>
              <a:ea typeface="PT Astra Serif" panose="020A0603040505020204" pitchFamily="18" charset="-52"/>
            </a:endParaRPr>
          </a:p>
          <a:p>
            <a:pPr algn="just">
              <a:spcBef>
                <a:spcPts val="0"/>
              </a:spcBef>
              <a:buFont typeface="Wingdings" panose="05000000000000000000" pitchFamily="2" charset="2"/>
              <a:buChar char="v"/>
            </a:pPr>
            <a:endParaRPr lang="en-US" sz="1100" dirty="0" smtClean="0">
              <a:latin typeface="PT Astra Serif" panose="020A0603040505020204" pitchFamily="18" charset="-52"/>
              <a:ea typeface="PT Astra Serif" panose="020A0603040505020204" pitchFamily="18" charset="-52"/>
            </a:endParaRPr>
          </a:p>
          <a:p>
            <a:pPr algn="just">
              <a:spcBef>
                <a:spcPts val="0"/>
              </a:spcBef>
              <a:buFont typeface="Wingdings" panose="05000000000000000000" pitchFamily="2" charset="2"/>
              <a:buChar char="v"/>
            </a:pPr>
            <a:endParaRPr lang="ru-RU" sz="1100" dirty="0" smtClean="0">
              <a:latin typeface="PT Astra Serif" panose="020A0603040505020204" pitchFamily="18" charset="-52"/>
              <a:ea typeface="PT Astra Serif" panose="020A0603040505020204" pitchFamily="18" charset="-52"/>
            </a:endParaRPr>
          </a:p>
          <a:p>
            <a:pPr algn="just">
              <a:spcBef>
                <a:spcPts val="0"/>
              </a:spcBef>
              <a:buFont typeface="Wingdings" panose="05000000000000000000" pitchFamily="2" charset="2"/>
              <a:buChar char="v"/>
            </a:pPr>
            <a:endParaRPr lang="ru-RU" sz="1400" dirty="0" smtClean="0">
              <a:latin typeface="PT Astra Serif" panose="020A0603040505020204" pitchFamily="18" charset="-52"/>
              <a:ea typeface="PT Astra Serif" panose="020A0603040505020204" pitchFamily="18" charset="-52"/>
            </a:endParaRPr>
          </a:p>
          <a:p>
            <a:pPr algn="just">
              <a:spcBef>
                <a:spcPts val="0"/>
              </a:spcBef>
              <a:buFontTx/>
              <a:buChar char="-"/>
            </a:pPr>
            <a:endParaRPr lang="ru-RU" sz="1400" dirty="0" smtClean="0">
              <a:latin typeface="PT Astra Serif" panose="020A0603040505020204" pitchFamily="18" charset="-52"/>
              <a:ea typeface="PT Astra Serif" panose="020A0603040505020204" pitchFamily="18" charset="-52"/>
            </a:endParaRPr>
          </a:p>
          <a:p>
            <a:pPr algn="just">
              <a:spcBef>
                <a:spcPts val="0"/>
              </a:spcBef>
              <a:buFontTx/>
              <a:buChar char="-"/>
            </a:pPr>
            <a:endParaRPr lang="ru-RU" sz="1400" dirty="0" smtClean="0">
              <a:latin typeface="PT Astra Serif" panose="020A0603040505020204" pitchFamily="18" charset="-52"/>
              <a:ea typeface="PT Astra Serif" panose="020A0603040505020204" pitchFamily="18" charset="-52"/>
            </a:endParaRPr>
          </a:p>
          <a:p>
            <a:pPr algn="just">
              <a:spcBef>
                <a:spcPts val="0"/>
              </a:spcBef>
              <a:buFont typeface="Wingdings" panose="05000000000000000000" pitchFamily="2" charset="2"/>
              <a:buChar char="v"/>
            </a:pPr>
            <a:endParaRPr lang="ru-RU" sz="1400" dirty="0">
              <a:latin typeface="PT Astra Serif" panose="020A0603040505020204" pitchFamily="18" charset="-52"/>
              <a:ea typeface="PT Astra Serif" panose="020A0603040505020204" pitchFamily="18" charset="-52"/>
            </a:endParaRPr>
          </a:p>
        </p:txBody>
      </p:sp>
      <p:sp>
        <p:nvSpPr>
          <p:cNvPr id="3" name="Номер слайда 2"/>
          <p:cNvSpPr>
            <a:spLocks noGrp="1"/>
          </p:cNvSpPr>
          <p:nvPr>
            <p:ph type="sldNum" sz="quarter" idx="12"/>
          </p:nvPr>
        </p:nvSpPr>
        <p:spPr/>
        <p:txBody>
          <a:bodyPr/>
          <a:lstStyle/>
          <a:p>
            <a:fld id="{B19B0651-EE4F-4900-A07F-96A6BFA9D0F0}" type="slidenum">
              <a:rPr lang="ru-RU" smtClean="0"/>
              <a:t>4</a:t>
            </a:fld>
            <a:endParaRPr lang="ru-RU"/>
          </a:p>
        </p:txBody>
      </p:sp>
    </p:spTree>
    <p:extLst>
      <p:ext uri="{BB962C8B-B14F-4D97-AF65-F5344CB8AC3E}">
        <p14:creationId xmlns:p14="http://schemas.microsoft.com/office/powerpoint/2010/main" val="537977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60748"/>
            <a:ext cx="6779096"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Порядок проведения отбора получателей субсидий для предоставления субсидий </a:t>
            </a:r>
            <a:r>
              <a:rPr lang="ru-RU" sz="1600" dirty="0" smtClean="0">
                <a:latin typeface="PT Astra Serif" panose="020A0603040505020204" pitchFamily="18" charset="-52"/>
                <a:ea typeface="PT Astra Serif" panose="020A0603040505020204" pitchFamily="18" charset="-52"/>
              </a:rPr>
              <a:t>(п.7 пост. №205а )</a:t>
            </a:r>
          </a:p>
          <a:p>
            <a:endParaRPr lang="ru-RU" sz="1600" dirty="0" smtClean="0">
              <a:latin typeface="PT Astra Serif" panose="020A0603040505020204" pitchFamily="18" charset="-52"/>
              <a:ea typeface="PT Astra Serif" panose="020A0603040505020204" pitchFamily="18" charset="-52"/>
            </a:endParaRP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5" name="Заголовок 4"/>
          <p:cNvSpPr>
            <a:spLocks noGrp="1"/>
          </p:cNvSpPr>
          <p:nvPr>
            <p:ph type="title"/>
          </p:nvPr>
        </p:nvSpPr>
        <p:spPr>
          <a:xfrm>
            <a:off x="467544" y="1988840"/>
            <a:ext cx="8229600" cy="1064096"/>
          </a:xfrm>
        </p:spPr>
        <p:txBody>
          <a:bodyPr>
            <a:normAutofit/>
          </a:bodyPr>
          <a:lstStyle/>
          <a:p>
            <a:r>
              <a:rPr lang="ru-RU" sz="1500" i="1" dirty="0">
                <a:solidFill>
                  <a:srgbClr val="002060"/>
                </a:solidFill>
                <a:latin typeface="PT Astra Serif" panose="020A0603040505020204" pitchFamily="18" charset="-52"/>
                <a:ea typeface="PT Astra Serif" panose="020A0603040505020204" pitchFamily="18" charset="-52"/>
              </a:rPr>
              <a:t>!!! </a:t>
            </a:r>
            <a:r>
              <a:rPr lang="ru-RU" sz="1500" b="1" i="1" dirty="0">
                <a:solidFill>
                  <a:srgbClr val="002060"/>
                </a:solidFill>
                <a:latin typeface="PT Astra Serif" panose="020A0603040505020204" pitchFamily="18" charset="-52"/>
                <a:ea typeface="PT Astra Serif" panose="020A0603040505020204" pitchFamily="18" charset="-52"/>
              </a:rPr>
              <a:t>Информация о текущем состоянии конкурсного отбора получателей субсидии размещается на сайте Департамента (</a:t>
            </a:r>
            <a:r>
              <a:rPr lang="en-US" sz="1500" b="1" i="1" dirty="0">
                <a:solidFill>
                  <a:srgbClr val="002060"/>
                </a:solidFill>
                <a:latin typeface="PT Astra Serif" panose="020A0603040505020204" pitchFamily="18" charset="-52"/>
                <a:ea typeface="PT Astra Serif" panose="020A0603040505020204" pitchFamily="18" charset="-52"/>
              </a:rPr>
              <a:t>rec.tomsk.gov.ru)</a:t>
            </a:r>
            <a:r>
              <a:rPr lang="ru-RU" sz="1500" b="1" i="1" dirty="0">
                <a:solidFill>
                  <a:srgbClr val="002060"/>
                </a:solidFill>
                <a:latin typeface="PT Astra Serif" panose="020A0603040505020204" pitchFamily="18" charset="-52"/>
                <a:ea typeface="PT Astra Serif" panose="020A0603040505020204" pitchFamily="18" charset="-52"/>
              </a:rPr>
              <a:t> в разделе </a:t>
            </a:r>
            <a:r>
              <a:rPr lang="ru-RU" sz="1500" b="1" i="1" dirty="0">
                <a:solidFill>
                  <a:srgbClr val="002060"/>
                </a:solidFill>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rPr>
              <a:t>Деятельность/ Государственные программы/Конкурсный отбор</a:t>
            </a:r>
            <a:r>
              <a:rPr lang="ru-RU" sz="1500" b="1" i="1" dirty="0">
                <a:solidFill>
                  <a:srgbClr val="002060"/>
                </a:solidFill>
                <a:latin typeface="PT Astra Serif" panose="020A0603040505020204" pitchFamily="18" charset="-52"/>
                <a:ea typeface="PT Astra Serif" panose="020A0603040505020204" pitchFamily="18" charset="-52"/>
              </a:rPr>
              <a:t/>
            </a:r>
            <a:br>
              <a:rPr lang="ru-RU" sz="1500" b="1" i="1" dirty="0">
                <a:solidFill>
                  <a:srgbClr val="002060"/>
                </a:solidFill>
                <a:latin typeface="PT Astra Serif" panose="020A0603040505020204" pitchFamily="18" charset="-52"/>
                <a:ea typeface="PT Astra Serif" panose="020A0603040505020204" pitchFamily="18" charset="-52"/>
              </a:rPr>
            </a:br>
            <a:endParaRPr lang="ru-RU" sz="1500" dirty="0"/>
          </a:p>
        </p:txBody>
      </p:sp>
      <p:sp>
        <p:nvSpPr>
          <p:cNvPr id="14" name="Объект 13"/>
          <p:cNvSpPr>
            <a:spLocks noGrp="1"/>
          </p:cNvSpPr>
          <p:nvPr>
            <p:ph sz="half" idx="1"/>
          </p:nvPr>
        </p:nvSpPr>
        <p:spPr>
          <a:xfrm>
            <a:off x="611560" y="2852937"/>
            <a:ext cx="4038600" cy="3312368"/>
          </a:xfrm>
        </p:spPr>
        <p:txBody>
          <a:bodyPr>
            <a:normAutofit/>
          </a:bodyPr>
          <a:lstStyle/>
          <a:p>
            <a:pPr algn="just">
              <a:buAutoNum type="arabicPeriod"/>
            </a:pPr>
            <a:endParaRPr lang="ru-RU" sz="2000" b="1" i="1" u="sng" dirty="0" smtClean="0">
              <a:latin typeface="PT Astra Serif" panose="020A0603040505020204" pitchFamily="18" charset="-52"/>
              <a:ea typeface="PT Astra Serif" panose="020A0603040505020204" pitchFamily="18" charset="-52"/>
            </a:endParaRPr>
          </a:p>
          <a:p>
            <a:pPr marL="0" indent="0" algn="just">
              <a:buNone/>
            </a:pPr>
            <a:r>
              <a:rPr lang="ru-RU" sz="2000" b="1" dirty="0" smtClean="0">
                <a:latin typeface="PT Astra Serif" panose="020A0603040505020204" pitchFamily="18" charset="-52"/>
                <a:ea typeface="PT Astra Serif" panose="020A0603040505020204" pitchFamily="18" charset="-52"/>
              </a:rPr>
              <a:t>Объявление о проведении отбора </a:t>
            </a:r>
            <a:endParaRPr lang="ru-RU" sz="1800" b="1" dirty="0" smtClean="0">
              <a:latin typeface="PT Astra Serif" panose="020A0603040505020204" pitchFamily="18" charset="-52"/>
              <a:ea typeface="PT Astra Serif" panose="020A0603040505020204" pitchFamily="18" charset="-52"/>
            </a:endParaRPr>
          </a:p>
          <a:p>
            <a:pPr algn="just">
              <a:buAutoNum type="arabicPeriod"/>
            </a:pPr>
            <a:endParaRPr lang="ru-RU" sz="1800" dirty="0" smtClean="0">
              <a:latin typeface="PT Astra Serif" panose="020A0603040505020204" pitchFamily="18" charset="-52"/>
              <a:ea typeface="PT Astra Serif" panose="020A0603040505020204" pitchFamily="18" charset="-52"/>
            </a:endParaRPr>
          </a:p>
          <a:p>
            <a:pPr algn="just">
              <a:buAutoNum type="arabicPeriod"/>
            </a:pPr>
            <a:endParaRPr lang="ru-RU" sz="1800" dirty="0">
              <a:latin typeface="PT Astra Serif" panose="020A0603040505020204" pitchFamily="18" charset="-52"/>
              <a:ea typeface="PT Astra Serif" panose="020A0603040505020204" pitchFamily="18" charset="-52"/>
            </a:endParaRPr>
          </a:p>
          <a:p>
            <a:pPr algn="just">
              <a:buAutoNum type="arabicPeriod"/>
            </a:pPr>
            <a:endParaRPr lang="ru-RU" sz="1800" dirty="0" smtClean="0">
              <a:latin typeface="PT Astra Serif" panose="020A0603040505020204" pitchFamily="18" charset="-52"/>
              <a:ea typeface="PT Astra Serif" panose="020A0603040505020204" pitchFamily="18" charset="-52"/>
            </a:endParaRPr>
          </a:p>
          <a:p>
            <a:pPr marL="0" indent="0" algn="just">
              <a:buNone/>
            </a:pPr>
            <a:r>
              <a:rPr lang="ru-RU" sz="2000" b="1" dirty="0">
                <a:latin typeface="PT Astra Serif" panose="020A0603040505020204" pitchFamily="18" charset="-52"/>
                <a:ea typeface="PT Astra Serif" panose="020A0603040505020204" pitchFamily="18" charset="-52"/>
              </a:rPr>
              <a:t>Информация о результатах проведения отбора </a:t>
            </a:r>
            <a:endParaRPr lang="en-US" sz="1800" b="1" dirty="0" smtClean="0">
              <a:latin typeface="PT Astra Serif" panose="020A0603040505020204" pitchFamily="18" charset="-52"/>
              <a:ea typeface="PT Astra Serif" panose="020A0603040505020204" pitchFamily="18" charset="-52"/>
            </a:endParaRPr>
          </a:p>
          <a:p>
            <a:pPr algn="just">
              <a:buFont typeface="Wingdings" panose="05000000000000000000" pitchFamily="2" charset="2"/>
              <a:buChar char="Ø"/>
            </a:pPr>
            <a:endParaRPr lang="ru-RU" sz="1800" dirty="0" smtClean="0"/>
          </a:p>
          <a:p>
            <a:pPr>
              <a:buFont typeface="Wingdings" panose="05000000000000000000" pitchFamily="2" charset="2"/>
              <a:buChar char="Ø"/>
            </a:pPr>
            <a:endParaRPr lang="ru-RU" sz="1800" dirty="0"/>
          </a:p>
        </p:txBody>
      </p:sp>
      <p:sp>
        <p:nvSpPr>
          <p:cNvPr id="6" name="Объект 5"/>
          <p:cNvSpPr>
            <a:spLocks noGrp="1"/>
          </p:cNvSpPr>
          <p:nvPr>
            <p:ph sz="half" idx="2"/>
          </p:nvPr>
        </p:nvSpPr>
        <p:spPr>
          <a:xfrm>
            <a:off x="4644008" y="2852936"/>
            <a:ext cx="4038600" cy="3672409"/>
          </a:xfrm>
        </p:spPr>
        <p:txBody>
          <a:bodyPr>
            <a:noAutofit/>
          </a:bodyPr>
          <a:lstStyle/>
          <a:p>
            <a:pPr marL="0" indent="0">
              <a:buNone/>
            </a:pPr>
            <a:endParaRPr lang="ru-RU" sz="2000" dirty="0" smtClean="0">
              <a:solidFill>
                <a:srgbClr val="FF0000"/>
              </a:solidFill>
              <a:latin typeface="PT Astra Serif" panose="020A0603040505020204" pitchFamily="18" charset="-52"/>
              <a:ea typeface="PT Astra Serif" panose="020A0603040505020204" pitchFamily="18" charset="-52"/>
            </a:endParaRPr>
          </a:p>
          <a:p>
            <a:pPr marL="0" indent="0">
              <a:buNone/>
            </a:pPr>
            <a:r>
              <a:rPr lang="ru-RU" sz="2000" dirty="0" smtClean="0">
                <a:solidFill>
                  <a:srgbClr val="FF0000"/>
                </a:solidFill>
                <a:latin typeface="PT Astra Serif" panose="020A0603040505020204" pitchFamily="18" charset="-52"/>
                <a:ea typeface="PT Astra Serif" panose="020A0603040505020204" pitchFamily="18" charset="-52"/>
              </a:rPr>
              <a:t>размещается не </a:t>
            </a:r>
            <a:r>
              <a:rPr lang="ru-RU" sz="2000" dirty="0">
                <a:solidFill>
                  <a:srgbClr val="FF0000"/>
                </a:solidFill>
                <a:latin typeface="PT Astra Serif" panose="020A0603040505020204" pitchFamily="18" charset="-52"/>
                <a:ea typeface="PT Astra Serif" panose="020A0603040505020204" pitchFamily="18" charset="-52"/>
              </a:rPr>
              <a:t>менее чем за 3 календарных дня до даты </a:t>
            </a:r>
            <a:r>
              <a:rPr lang="ru-RU" sz="2000" dirty="0" smtClean="0">
                <a:solidFill>
                  <a:srgbClr val="FF0000"/>
                </a:solidFill>
                <a:latin typeface="PT Astra Serif" panose="020A0603040505020204" pitchFamily="18" charset="-52"/>
                <a:ea typeface="PT Astra Serif" panose="020A0603040505020204" pitchFamily="18" charset="-52"/>
              </a:rPr>
              <a:t>н</a:t>
            </a:r>
            <a:r>
              <a:rPr lang="ru-RU" sz="2000" dirty="0">
                <a:solidFill>
                  <a:srgbClr val="FF0000"/>
                </a:solidFill>
                <a:latin typeface="PT Astra Serif" panose="020A0603040505020204" pitchFamily="18" charset="-52"/>
                <a:ea typeface="PT Astra Serif" panose="020A0603040505020204" pitchFamily="18" charset="-52"/>
              </a:rPr>
              <a:t>ачала подачи (приема) заявок</a:t>
            </a:r>
            <a:endParaRPr lang="ru-RU" sz="2000" dirty="0"/>
          </a:p>
          <a:p>
            <a:pPr marL="0" indent="0">
              <a:buNone/>
            </a:pPr>
            <a:endParaRPr lang="ru-RU" sz="2000" dirty="0" smtClean="0">
              <a:solidFill>
                <a:srgbClr val="FF0000"/>
              </a:solidFill>
              <a:latin typeface="PT Astra Serif" panose="020A0603040505020204" pitchFamily="18" charset="-52"/>
              <a:ea typeface="PT Astra Serif" panose="020A0603040505020204" pitchFamily="18" charset="-52"/>
            </a:endParaRPr>
          </a:p>
          <a:p>
            <a:pPr marL="0" indent="0">
              <a:buNone/>
            </a:pPr>
            <a:r>
              <a:rPr lang="ru-RU" sz="2000" dirty="0">
                <a:solidFill>
                  <a:srgbClr val="FF0000"/>
                </a:solidFill>
                <a:latin typeface="PT Astra Serif" panose="020A0603040505020204" pitchFamily="18" charset="-52"/>
                <a:ea typeface="PT Astra Serif" panose="020A0603040505020204" pitchFamily="18" charset="-52"/>
              </a:rPr>
              <a:t>размещается не позднее 3 рабочих дней после завершения проведения отбора</a:t>
            </a:r>
          </a:p>
        </p:txBody>
      </p:sp>
      <p:sp>
        <p:nvSpPr>
          <p:cNvPr id="18" name="Номер слайда 17"/>
          <p:cNvSpPr>
            <a:spLocks noGrp="1"/>
          </p:cNvSpPr>
          <p:nvPr>
            <p:ph type="sldNum" sz="quarter" idx="12"/>
          </p:nvPr>
        </p:nvSpPr>
        <p:spPr/>
        <p:txBody>
          <a:bodyPr/>
          <a:lstStyle/>
          <a:p>
            <a:fld id="{B19B0651-EE4F-4900-A07F-96A6BFA9D0F0}" type="slidenum">
              <a:rPr lang="ru-RU" smtClean="0"/>
              <a:t>5</a:t>
            </a:fld>
            <a:endParaRPr lang="ru-RU"/>
          </a:p>
        </p:txBody>
      </p:sp>
    </p:spTree>
    <p:extLst>
      <p:ext uri="{BB962C8B-B14F-4D97-AF65-F5344CB8AC3E}">
        <p14:creationId xmlns:p14="http://schemas.microsoft.com/office/powerpoint/2010/main" val="305020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60748"/>
            <a:ext cx="6779096"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18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Порядок проведения отбора получателей субсидий для предоставления субсидий </a:t>
            </a:r>
            <a:r>
              <a:rPr lang="ru-RU" sz="1800" dirty="0">
                <a:latin typeface="PT Astra Serif" panose="020A0603040505020204" pitchFamily="18" charset="-52"/>
                <a:ea typeface="PT Astra Serif" panose="020A0603040505020204" pitchFamily="18" charset="-52"/>
              </a:rPr>
              <a:t>(п.7 пост. №205а )</a:t>
            </a:r>
          </a:p>
          <a:p>
            <a:endParaRPr lang="ru-RU" sz="1800" b="1" i="1" u="sng" dirty="0" smtClean="0">
              <a:latin typeface="PT Astra Serif" panose="020A0603040505020204" pitchFamily="18" charset="-52"/>
              <a:ea typeface="PT Astra Serif" panose="020A0603040505020204" pitchFamily="18" charset="-52"/>
            </a:endParaRPr>
          </a:p>
          <a:p>
            <a:r>
              <a:rPr lang="ru-RU" sz="1800" b="1" i="1" u="sng" dirty="0" smtClean="0">
                <a:latin typeface="PT Astra Serif" panose="020A0603040505020204" pitchFamily="18" charset="-52"/>
                <a:ea typeface="PT Astra Serif" panose="020A0603040505020204" pitchFamily="18" charset="-52"/>
              </a:rPr>
              <a:t>Объявление </a:t>
            </a:r>
            <a:r>
              <a:rPr lang="ru-RU" sz="1800" b="1" i="1" u="sng" dirty="0">
                <a:latin typeface="PT Astra Serif" panose="020A0603040505020204" pitchFamily="18" charset="-52"/>
                <a:ea typeface="PT Astra Serif" panose="020A0603040505020204" pitchFamily="18" charset="-52"/>
              </a:rPr>
              <a:t>о проведении отбора</a:t>
            </a:r>
            <a:r>
              <a:rPr lang="en-US" sz="1800" b="1" i="1" u="sng" dirty="0">
                <a:latin typeface="PT Astra Serif" panose="020A0603040505020204" pitchFamily="18" charset="-52"/>
                <a:ea typeface="PT Astra Serif" panose="020A0603040505020204" pitchFamily="18" charset="-52"/>
              </a:rPr>
              <a:t> (</a:t>
            </a:r>
            <a:r>
              <a:rPr lang="ru-RU" sz="1800" b="1" i="1" u="sng" dirty="0">
                <a:latin typeface="PT Astra Serif" panose="020A0603040505020204" pitchFamily="18" charset="-52"/>
                <a:ea typeface="PT Astra Serif" panose="020A0603040505020204" pitchFamily="18" charset="-52"/>
              </a:rPr>
              <a:t>Форма)</a:t>
            </a:r>
          </a:p>
          <a:p>
            <a:pPr algn="l"/>
            <a:endParaRPr lang="ru-RU" sz="1800" dirty="0"/>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4" name="Объект 13"/>
          <p:cNvSpPr>
            <a:spLocks noGrp="1"/>
          </p:cNvSpPr>
          <p:nvPr>
            <p:ph idx="1"/>
          </p:nvPr>
        </p:nvSpPr>
        <p:spPr>
          <a:xfrm>
            <a:off x="457200" y="2060848"/>
            <a:ext cx="8229600" cy="4248472"/>
          </a:xfrm>
        </p:spPr>
        <p:txBody>
          <a:bodyPr>
            <a:normAutofit/>
          </a:bodyPr>
          <a:lstStyle/>
          <a:p>
            <a:pPr marL="0" indent="0" algn="ctr">
              <a:buNone/>
            </a:pPr>
            <a:endParaRPr lang="ru-RU" sz="2000" b="1" i="1" u="sng" dirty="0" smtClean="0">
              <a:latin typeface="PT Astra Serif" panose="020A0603040505020204" pitchFamily="18" charset="-52"/>
              <a:ea typeface="PT Astra Serif" panose="020A0603040505020204" pitchFamily="18" charset="-52"/>
            </a:endParaRPr>
          </a:p>
          <a:p>
            <a:pPr marL="0" indent="0">
              <a:buNone/>
            </a:pPr>
            <a:endParaRPr lang="ru-RU" sz="1800" dirty="0" smtClean="0"/>
          </a:p>
          <a:p>
            <a:pPr marL="482850" indent="-285750"/>
            <a:endParaRPr lang="ru-RU" sz="1800" dirty="0"/>
          </a:p>
          <a:p>
            <a:pPr marL="540000"/>
            <a:endParaRPr lang="en-US" sz="1800" dirty="0" smtClean="0"/>
          </a:p>
          <a:p>
            <a:pPr>
              <a:buFont typeface="Wingdings" panose="05000000000000000000" pitchFamily="2" charset="2"/>
              <a:buChar char="Ø"/>
            </a:pPr>
            <a:endParaRPr lang="ru-RU" sz="1800" dirty="0" smtClean="0"/>
          </a:p>
          <a:p>
            <a:pPr>
              <a:buFont typeface="Wingdings" panose="05000000000000000000" pitchFamily="2" charset="2"/>
              <a:buChar char="Ø"/>
            </a:pPr>
            <a:endParaRPr lang="ru-RU" sz="1800" dirty="0"/>
          </a:p>
        </p:txBody>
      </p:sp>
      <p:sp>
        <p:nvSpPr>
          <p:cNvPr id="5" name="Номер слайда 4"/>
          <p:cNvSpPr>
            <a:spLocks noGrp="1"/>
          </p:cNvSpPr>
          <p:nvPr>
            <p:ph type="sldNum" sz="quarter" idx="12"/>
          </p:nvPr>
        </p:nvSpPr>
        <p:spPr/>
        <p:txBody>
          <a:bodyPr/>
          <a:lstStyle/>
          <a:p>
            <a:fld id="{B19B0651-EE4F-4900-A07F-96A6BFA9D0F0}" type="slidenum">
              <a:rPr lang="ru-RU" smtClean="0"/>
              <a:t>6</a:t>
            </a:fld>
            <a:endParaRPr lang="ru-RU"/>
          </a:p>
        </p:txBody>
      </p:sp>
      <p:graphicFrame>
        <p:nvGraphicFramePr>
          <p:cNvPr id="12" name="Объект 11"/>
          <p:cNvGraphicFramePr>
            <a:graphicFrameLocks noChangeAspect="1"/>
          </p:cNvGraphicFramePr>
          <p:nvPr>
            <p:extLst>
              <p:ext uri="{D42A27DB-BD31-4B8C-83A1-F6EECF244321}">
                <p14:modId xmlns:p14="http://schemas.microsoft.com/office/powerpoint/2010/main" val="2196222237"/>
              </p:ext>
            </p:extLst>
          </p:nvPr>
        </p:nvGraphicFramePr>
        <p:xfrm>
          <a:off x="517525" y="2492375"/>
          <a:ext cx="8070850" cy="6088063"/>
        </p:xfrm>
        <a:graphic>
          <a:graphicData uri="http://schemas.openxmlformats.org/presentationml/2006/ole">
            <mc:AlternateContent xmlns:mc="http://schemas.openxmlformats.org/markup-compatibility/2006">
              <mc:Choice xmlns:v="urn:schemas-microsoft-com:vml" Requires="v">
                <p:oleObj spid="_x0000_s1033" name="Документ" r:id="rId5" imgW="11734698" imgH="8842745" progId="Word.Document.12">
                  <p:embed/>
                </p:oleObj>
              </mc:Choice>
              <mc:Fallback>
                <p:oleObj name="Документ" r:id="rId5" imgW="11734698" imgH="8842745" progId="Word.Document.12">
                  <p:embed/>
                  <p:pic>
                    <p:nvPicPr>
                      <p:cNvPr id="0" name=""/>
                      <p:cNvPicPr/>
                      <p:nvPr/>
                    </p:nvPicPr>
                    <p:blipFill>
                      <a:blip r:embed="rId6"/>
                      <a:stretch>
                        <a:fillRect/>
                      </a:stretch>
                    </p:blipFill>
                    <p:spPr>
                      <a:xfrm>
                        <a:off x="517525" y="2492375"/>
                        <a:ext cx="8070850" cy="6088063"/>
                      </a:xfrm>
                      <a:prstGeom prst="rect">
                        <a:avLst/>
                      </a:prstGeom>
                    </p:spPr>
                  </p:pic>
                </p:oleObj>
              </mc:Fallback>
            </mc:AlternateContent>
          </a:graphicData>
        </a:graphic>
      </p:graphicFrame>
    </p:spTree>
    <p:extLst>
      <p:ext uri="{BB962C8B-B14F-4D97-AF65-F5344CB8AC3E}">
        <p14:creationId xmlns:p14="http://schemas.microsoft.com/office/powerpoint/2010/main" val="31398053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24744"/>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Требования к участникам отбора</a:t>
            </a:r>
            <a:r>
              <a:rPr lang="en-US"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 </a:t>
            </a:r>
            <a:endPar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endParaRPr>
          </a:p>
          <a:p>
            <a:r>
              <a:rPr lang="ru-RU" sz="1800" b="1" i="1" dirty="0" smtClean="0">
                <a:latin typeface="PT Astra Serif" panose="020A0603040505020204" pitchFamily="18" charset="-52"/>
                <a:ea typeface="PT Astra Serif" panose="020A0603040505020204" pitchFamily="18" charset="-52"/>
              </a:rPr>
              <a:t>на </a:t>
            </a:r>
            <a:r>
              <a:rPr lang="ru-RU" sz="1800" b="1" i="1" dirty="0">
                <a:latin typeface="PT Astra Serif" panose="020A0603040505020204" pitchFamily="18" charset="-52"/>
                <a:ea typeface="PT Astra Serif" panose="020A0603040505020204" pitchFamily="18" charset="-52"/>
              </a:rPr>
              <a:t>1–е число месяца, в котором размещено объявление о проведении отбора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п.8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1" name="Текст 10"/>
          <p:cNvSpPr>
            <a:spLocks noGrp="1"/>
          </p:cNvSpPr>
          <p:nvPr>
            <p:ph type="body" idx="1"/>
          </p:nvPr>
        </p:nvSpPr>
        <p:spPr>
          <a:xfrm>
            <a:off x="505843" y="2183854"/>
            <a:ext cx="4647394" cy="330051"/>
          </a:xfrm>
        </p:spPr>
        <p:txBody>
          <a:bodyPr>
            <a:noAutofit/>
          </a:bodyPr>
          <a:lstStyle/>
          <a:p>
            <a:pPr algn="ctr"/>
            <a:r>
              <a:rPr lang="ru-RU" sz="1800" dirty="0" smtClean="0"/>
              <a:t>Требование</a:t>
            </a:r>
            <a:endParaRPr lang="ru-RU" sz="1800" dirty="0"/>
          </a:p>
        </p:txBody>
      </p:sp>
      <p:sp>
        <p:nvSpPr>
          <p:cNvPr id="12" name="Объект 11"/>
          <p:cNvSpPr>
            <a:spLocks noGrp="1"/>
          </p:cNvSpPr>
          <p:nvPr>
            <p:ph sz="half" idx="2"/>
          </p:nvPr>
        </p:nvSpPr>
        <p:spPr>
          <a:xfrm>
            <a:off x="476712" y="2564904"/>
            <a:ext cx="4528592" cy="3417243"/>
          </a:xfrm>
        </p:spPr>
        <p:txBody>
          <a:bodyPr>
            <a:normAutofit fontScale="85000" lnSpcReduction="20000"/>
          </a:bodyPr>
          <a:lstStyle/>
          <a:p>
            <a:pPr algn="just"/>
            <a:r>
              <a:rPr lang="ru-RU" sz="1800" dirty="0">
                <a:latin typeface="PT Astra Serif" panose="020A0603040505020204" pitchFamily="18" charset="-52"/>
                <a:ea typeface="PT Astra Serif" panose="020A0603040505020204" pitchFamily="18" charset="-52"/>
              </a:rPr>
              <a:t>на едином налоговом счете должна отсутствовать или не превышать размер, определенный пунктом 3 статьи 47 Налогового кодекса Российской Федерации, задолженность по уплате налогов, сборов и страховых взносов в бюджеты бюджетной системы Российской Федерации</a:t>
            </a:r>
            <a:r>
              <a:rPr lang="ru-RU" sz="1800" dirty="0" smtClean="0">
                <a:latin typeface="PT Astra Serif" panose="020A0603040505020204" pitchFamily="18" charset="-52"/>
                <a:ea typeface="PT Astra Serif" panose="020A0603040505020204" pitchFamily="18" charset="-52"/>
              </a:rPr>
              <a:t>»</a:t>
            </a:r>
          </a:p>
          <a:p>
            <a:pPr algn="just"/>
            <a:endParaRPr lang="ru-RU" sz="1800" dirty="0" smtClean="0">
              <a:latin typeface="PT Astra Serif" panose="020A0603040505020204" pitchFamily="18" charset="-52"/>
              <a:ea typeface="PT Astra Serif" panose="020A0603040505020204" pitchFamily="18" charset="-52"/>
            </a:endParaRPr>
          </a:p>
          <a:p>
            <a:pPr algn="just"/>
            <a:r>
              <a:rPr lang="ru-RU" sz="1800" dirty="0">
                <a:latin typeface="PT Astra Serif" panose="020A0603040505020204" pitchFamily="18" charset="-52"/>
                <a:ea typeface="PT Astra Serif" panose="020A0603040505020204" pitchFamily="18" charset="-52"/>
              </a:rPr>
              <a:t>должна отсутствовать просроченная задолженность по возврату в областной бюджет субсидий, бюджетных инвестиций, предоставленных в том числе в соответствии с иными правовыми актами, а также иная просроченная (неурегулированная) задолженность по денежным обязательствам перед Томской</a:t>
            </a:r>
            <a:r>
              <a:rPr lang="en-US" sz="1800" dirty="0">
                <a:latin typeface="PT Astra Serif" panose="020A0603040505020204" pitchFamily="18" charset="-52"/>
                <a:ea typeface="PT Astra Serif" panose="020A0603040505020204" pitchFamily="18" charset="-52"/>
              </a:rPr>
              <a:t> </a:t>
            </a:r>
            <a:r>
              <a:rPr lang="ru-RU" sz="1800" dirty="0">
                <a:latin typeface="PT Astra Serif" panose="020A0603040505020204" pitchFamily="18" charset="-52"/>
                <a:ea typeface="PT Astra Serif" panose="020A0603040505020204" pitchFamily="18" charset="-52"/>
              </a:rPr>
              <a:t>областью</a:t>
            </a:r>
            <a:endParaRPr lang="ru-RU" sz="1800" dirty="0" smtClean="0">
              <a:latin typeface="PT Astra Serif" panose="020A0603040505020204" pitchFamily="18" charset="-52"/>
              <a:ea typeface="PT Astra Serif" panose="020A0603040505020204" pitchFamily="18" charset="-52"/>
            </a:endParaRPr>
          </a:p>
          <a:p>
            <a:pPr algn="just"/>
            <a:endParaRPr lang="ru-RU" sz="1800" dirty="0"/>
          </a:p>
        </p:txBody>
      </p:sp>
      <p:sp>
        <p:nvSpPr>
          <p:cNvPr id="13" name="Текст 12"/>
          <p:cNvSpPr>
            <a:spLocks noGrp="1"/>
          </p:cNvSpPr>
          <p:nvPr>
            <p:ph type="body" sz="quarter" idx="3"/>
          </p:nvPr>
        </p:nvSpPr>
        <p:spPr>
          <a:xfrm>
            <a:off x="5364088" y="2132856"/>
            <a:ext cx="3206100" cy="345046"/>
          </a:xfrm>
        </p:spPr>
        <p:txBody>
          <a:bodyPr>
            <a:noAutofit/>
          </a:bodyPr>
          <a:lstStyle/>
          <a:p>
            <a:pPr algn="ctr"/>
            <a:r>
              <a:rPr lang="ru-RU" sz="1800" dirty="0" smtClean="0"/>
              <a:t>Документ подтверждение</a:t>
            </a:r>
            <a:endParaRPr lang="ru-RU" sz="1800" dirty="0"/>
          </a:p>
        </p:txBody>
      </p:sp>
      <p:sp>
        <p:nvSpPr>
          <p:cNvPr id="14" name="Объект 13"/>
          <p:cNvSpPr>
            <a:spLocks noGrp="1"/>
          </p:cNvSpPr>
          <p:nvPr>
            <p:ph sz="quarter" idx="4"/>
          </p:nvPr>
        </p:nvSpPr>
        <p:spPr>
          <a:xfrm>
            <a:off x="5220072" y="2564904"/>
            <a:ext cx="3600400" cy="3417242"/>
          </a:xfrm>
        </p:spPr>
        <p:txBody>
          <a:bodyPr>
            <a:normAutofit/>
          </a:bodyPr>
          <a:lstStyle/>
          <a:p>
            <a:r>
              <a:rPr lang="ru-RU" sz="1400" dirty="0" smtClean="0">
                <a:solidFill>
                  <a:srgbClr val="FF0000"/>
                </a:solidFill>
                <a:latin typeface="PT Astra Serif" panose="020A0603040505020204" pitchFamily="18" charset="-52"/>
                <a:ea typeface="PT Astra Serif" panose="020A0603040505020204" pitchFamily="18" charset="-52"/>
              </a:rPr>
              <a:t>справка </a:t>
            </a:r>
            <a:r>
              <a:rPr lang="ru-RU" sz="1400" dirty="0">
                <a:solidFill>
                  <a:srgbClr val="FF0000"/>
                </a:solidFill>
                <a:latin typeface="PT Astra Serif" panose="020A0603040505020204" pitchFamily="18" charset="-52"/>
                <a:ea typeface="PT Astra Serif" panose="020A0603040505020204" pitchFamily="18" charset="-52"/>
              </a:rPr>
              <a:t>по </a:t>
            </a:r>
            <a:r>
              <a:rPr lang="ru-RU" sz="1400" dirty="0" smtClean="0">
                <a:solidFill>
                  <a:srgbClr val="FF0000"/>
                </a:solidFill>
                <a:latin typeface="PT Astra Serif" panose="020A0603040505020204" pitchFamily="18" charset="-52"/>
                <a:ea typeface="PT Astra Serif" panose="020A0603040505020204" pitchFamily="18" charset="-52"/>
              </a:rPr>
              <a:t>форме</a:t>
            </a:r>
            <a:r>
              <a:rPr lang="en-US" sz="1400" dirty="0" smtClean="0">
                <a:solidFill>
                  <a:srgbClr val="FF0000"/>
                </a:solidFill>
                <a:latin typeface="PT Astra Serif" panose="020A0603040505020204" pitchFamily="18" charset="-52"/>
                <a:ea typeface="PT Astra Serif" panose="020A0603040505020204" pitchFamily="18" charset="-52"/>
              </a:rPr>
              <a:t> </a:t>
            </a:r>
            <a:r>
              <a:rPr lang="ru-RU" sz="1400" dirty="0">
                <a:solidFill>
                  <a:srgbClr val="FF0000"/>
                </a:solidFill>
                <a:latin typeface="PT Astra Serif" panose="020A0603040505020204" pitchFamily="18" charset="-52"/>
                <a:ea typeface="PT Astra Serif" panose="020A0603040505020204" pitchFamily="18" charset="-52"/>
              </a:rPr>
              <a:t>Приложения №1 к приказу ФНС России от 30.11.2022 № ЕД-7-8/1128</a:t>
            </a:r>
            <a:r>
              <a:rPr lang="en-US" sz="1400" dirty="0" smtClean="0">
                <a:solidFill>
                  <a:srgbClr val="FF0000"/>
                </a:solidFill>
                <a:latin typeface="PT Astra Serif" panose="020A0603040505020204" pitchFamily="18" charset="-52"/>
                <a:ea typeface="PT Astra Serif" panose="020A0603040505020204" pitchFamily="18" charset="-52"/>
              </a:rPr>
              <a:t>@;</a:t>
            </a:r>
            <a:endParaRPr lang="ru-RU" sz="1400" dirty="0" smtClean="0">
              <a:solidFill>
                <a:srgbClr val="FF0000"/>
              </a:solidFill>
              <a:latin typeface="PT Astra Serif" panose="020A0603040505020204" pitchFamily="18" charset="-52"/>
              <a:ea typeface="PT Astra Serif" panose="020A0603040505020204" pitchFamily="18" charset="-52"/>
            </a:endParaRPr>
          </a:p>
          <a:p>
            <a:endParaRPr lang="ru-RU" sz="1800" dirty="0" smtClean="0">
              <a:latin typeface="PT Astra Serif" panose="020A0603040505020204" pitchFamily="18" charset="-52"/>
              <a:ea typeface="PT Astra Serif" panose="020A0603040505020204" pitchFamily="18" charset="-52"/>
            </a:endParaRPr>
          </a:p>
          <a:p>
            <a:endParaRPr lang="ru-RU" sz="1500" dirty="0" smtClean="0">
              <a:solidFill>
                <a:srgbClr val="FF0000"/>
              </a:solidFill>
              <a:latin typeface="PT Astra Serif" panose="020A0603040505020204" pitchFamily="18" charset="-52"/>
              <a:ea typeface="PT Astra Serif" panose="020A0603040505020204" pitchFamily="18" charset="-52"/>
            </a:endParaRPr>
          </a:p>
          <a:p>
            <a:endParaRPr lang="ru-RU" sz="1500" dirty="0">
              <a:solidFill>
                <a:srgbClr val="FF0000"/>
              </a:solidFill>
              <a:latin typeface="PT Astra Serif" panose="020A0603040505020204" pitchFamily="18" charset="-52"/>
              <a:ea typeface="PT Astra Serif" panose="020A0603040505020204" pitchFamily="18" charset="-52"/>
            </a:endParaRPr>
          </a:p>
          <a:p>
            <a:r>
              <a:rPr lang="ru-RU" sz="1500" dirty="0" smtClean="0">
                <a:solidFill>
                  <a:srgbClr val="FF0000"/>
                </a:solidFill>
                <a:latin typeface="PT Astra Serif" panose="020A0603040505020204" pitchFamily="18" charset="-52"/>
                <a:ea typeface="PT Astra Serif" panose="020A0603040505020204" pitchFamily="18" charset="-52"/>
              </a:rPr>
              <a:t>справка </a:t>
            </a:r>
            <a:r>
              <a:rPr lang="ru-RU" sz="1500" dirty="0" smtClean="0">
                <a:solidFill>
                  <a:srgbClr val="FF0000"/>
                </a:solidFill>
                <a:latin typeface="PT Astra Serif" panose="020A0603040505020204" pitchFamily="18" charset="-52"/>
                <a:ea typeface="PT Astra Serif" panose="020A0603040505020204" pitchFamily="18" charset="-52"/>
              </a:rPr>
              <a:t>по форме РСО</a:t>
            </a:r>
            <a:endParaRPr lang="ru-RU" sz="1500" dirty="0" smtClean="0">
              <a:solidFill>
                <a:srgbClr val="FF0000"/>
              </a:solidFill>
              <a:latin typeface="PT Astra Serif" panose="020A0603040505020204" pitchFamily="18" charset="-52"/>
              <a:ea typeface="PT Astra Serif" panose="020A0603040505020204" pitchFamily="18" charset="-52"/>
            </a:endParaRPr>
          </a:p>
          <a:p>
            <a:endParaRPr lang="en-US" sz="1800" dirty="0">
              <a:latin typeface="PT Astra Serif" panose="020A0603040505020204" pitchFamily="18" charset="-52"/>
              <a:ea typeface="PT Astra Serif" panose="020A0603040505020204" pitchFamily="18" charset="-52"/>
            </a:endParaRPr>
          </a:p>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7</a:t>
            </a:fld>
            <a:endParaRPr lang="ru-RU"/>
          </a:p>
        </p:txBody>
      </p:sp>
    </p:spTree>
    <p:extLst>
      <p:ext uri="{BB962C8B-B14F-4D97-AF65-F5344CB8AC3E}">
        <p14:creationId xmlns:p14="http://schemas.microsoft.com/office/powerpoint/2010/main" val="971300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24744"/>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Требования к участникам отбора</a:t>
            </a:r>
            <a:r>
              <a:rPr lang="en-US"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 </a:t>
            </a:r>
            <a:endPar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endParaRPr>
          </a:p>
          <a:p>
            <a:r>
              <a:rPr lang="ru-RU" sz="1800" b="1" i="1" dirty="0" smtClean="0">
                <a:latin typeface="PT Astra Serif" panose="020A0603040505020204" pitchFamily="18" charset="-52"/>
                <a:ea typeface="PT Astra Serif" panose="020A0603040505020204" pitchFamily="18" charset="-52"/>
              </a:rPr>
              <a:t>на </a:t>
            </a:r>
            <a:r>
              <a:rPr lang="ru-RU" sz="1800" b="1" i="1" dirty="0">
                <a:latin typeface="PT Astra Serif" panose="020A0603040505020204" pitchFamily="18" charset="-52"/>
                <a:ea typeface="PT Astra Serif" panose="020A0603040505020204" pitchFamily="18" charset="-52"/>
              </a:rPr>
              <a:t>1–е число месяца, в котором размещено объявление о проведении отбора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п.8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1" name="Текст 10"/>
          <p:cNvSpPr>
            <a:spLocks noGrp="1"/>
          </p:cNvSpPr>
          <p:nvPr>
            <p:ph type="body" idx="1"/>
          </p:nvPr>
        </p:nvSpPr>
        <p:spPr>
          <a:xfrm>
            <a:off x="505843" y="2183854"/>
            <a:ext cx="4647394" cy="330051"/>
          </a:xfrm>
        </p:spPr>
        <p:txBody>
          <a:bodyPr>
            <a:noAutofit/>
          </a:bodyPr>
          <a:lstStyle/>
          <a:p>
            <a:pPr algn="ctr"/>
            <a:r>
              <a:rPr lang="ru-RU" sz="1800" dirty="0" smtClean="0"/>
              <a:t>Требование</a:t>
            </a:r>
            <a:endParaRPr lang="ru-RU" sz="1800" dirty="0"/>
          </a:p>
        </p:txBody>
      </p:sp>
      <p:sp>
        <p:nvSpPr>
          <p:cNvPr id="12" name="Объект 11"/>
          <p:cNvSpPr>
            <a:spLocks noGrp="1"/>
          </p:cNvSpPr>
          <p:nvPr>
            <p:ph sz="half" idx="2"/>
          </p:nvPr>
        </p:nvSpPr>
        <p:spPr>
          <a:xfrm>
            <a:off x="490424" y="2564904"/>
            <a:ext cx="5247416" cy="3816424"/>
          </a:xfrm>
        </p:spPr>
        <p:txBody>
          <a:bodyPr>
            <a:normAutofit fontScale="62500" lnSpcReduction="20000"/>
          </a:bodyPr>
          <a:lstStyle/>
          <a:p>
            <a:pPr algn="just"/>
            <a:r>
              <a:rPr lang="ru-RU" sz="2900" dirty="0">
                <a:latin typeface="PT Astra Serif" panose="020A0603040505020204" pitchFamily="18" charset="-52"/>
                <a:ea typeface="PT Astra Serif" panose="020A0603040505020204" pitchFamily="18" charset="-52"/>
              </a:rPr>
              <a:t>участники отбора - юридические лица не должны находиться в процессе реорганизации (за исключением реорганизации в форме присоединения к юридическому лицу, являющемуся участником отбора, другого юридического лица), ликвидации, в отношении их не введена процедура банкротства, деятельность участников отбора не приостановлена в порядке, предусмотренном законодательством Российской Федерации, а участники отбора - индивидуальные предприниматели не должны прекратить деятельность в качестве индивидуального </a:t>
            </a:r>
            <a:r>
              <a:rPr lang="ru-RU" sz="2900" dirty="0" smtClean="0">
                <a:latin typeface="PT Astra Serif" panose="020A0603040505020204" pitchFamily="18" charset="-52"/>
                <a:ea typeface="PT Astra Serif" panose="020A0603040505020204" pitchFamily="18" charset="-52"/>
              </a:rPr>
              <a:t>предпринимателя</a:t>
            </a:r>
          </a:p>
          <a:p>
            <a:pPr algn="just"/>
            <a:endParaRPr lang="ru-RU" sz="2500" dirty="0" smtClean="0">
              <a:latin typeface="PT Astra Serif" panose="020A0603040505020204" pitchFamily="18" charset="-52"/>
              <a:ea typeface="PT Astra Serif" panose="020A0603040505020204" pitchFamily="18" charset="-52"/>
            </a:endParaRPr>
          </a:p>
          <a:p>
            <a:pPr algn="just"/>
            <a:endParaRPr lang="ru-RU" sz="2500" dirty="0" smtClean="0">
              <a:latin typeface="PT Astra Serif" panose="020A0603040505020204" pitchFamily="18" charset="-52"/>
              <a:ea typeface="PT Astra Serif" panose="020A0603040505020204" pitchFamily="18" charset="-52"/>
            </a:endParaRPr>
          </a:p>
        </p:txBody>
      </p:sp>
      <p:sp>
        <p:nvSpPr>
          <p:cNvPr id="13" name="Текст 12"/>
          <p:cNvSpPr>
            <a:spLocks noGrp="1"/>
          </p:cNvSpPr>
          <p:nvPr>
            <p:ph type="body" sz="quarter" idx="3"/>
          </p:nvPr>
        </p:nvSpPr>
        <p:spPr>
          <a:xfrm>
            <a:off x="5364088" y="2132856"/>
            <a:ext cx="3206100" cy="345046"/>
          </a:xfrm>
        </p:spPr>
        <p:txBody>
          <a:bodyPr>
            <a:noAutofit/>
          </a:bodyPr>
          <a:lstStyle/>
          <a:p>
            <a:pPr algn="ctr"/>
            <a:r>
              <a:rPr lang="ru-RU" sz="1800" dirty="0" smtClean="0"/>
              <a:t>Документ подтверждение</a:t>
            </a:r>
            <a:endParaRPr lang="ru-RU" sz="1800" dirty="0"/>
          </a:p>
        </p:txBody>
      </p:sp>
      <p:sp>
        <p:nvSpPr>
          <p:cNvPr id="14" name="Объект 13"/>
          <p:cNvSpPr>
            <a:spLocks noGrp="1"/>
          </p:cNvSpPr>
          <p:nvPr>
            <p:ph sz="quarter" idx="4"/>
          </p:nvPr>
        </p:nvSpPr>
        <p:spPr>
          <a:xfrm>
            <a:off x="5868144" y="2564904"/>
            <a:ext cx="2952328" cy="3417242"/>
          </a:xfrm>
        </p:spPr>
        <p:txBody>
          <a:bodyPr>
            <a:normAutofit/>
          </a:bodyPr>
          <a:lstStyle/>
          <a:p>
            <a:r>
              <a:rPr lang="ru-RU" sz="1800" dirty="0" smtClean="0">
                <a:solidFill>
                  <a:srgbClr val="FF0000"/>
                </a:solidFill>
                <a:latin typeface="PT Astra Serif" panose="020A0603040505020204" pitchFamily="18" charset="-52"/>
                <a:ea typeface="PT Astra Serif" panose="020A0603040505020204" pitchFamily="18" charset="-52"/>
              </a:rPr>
              <a:t>справка по форме РСО с приложением выписки из ЕГРЮЛ</a:t>
            </a:r>
          </a:p>
          <a:p>
            <a:endParaRPr lang="ru-RU" sz="1800" dirty="0" smtClean="0">
              <a:latin typeface="PT Astra Serif" panose="020A0603040505020204" pitchFamily="18" charset="-52"/>
              <a:ea typeface="PT Astra Serif" panose="020A0603040505020204" pitchFamily="18" charset="-52"/>
            </a:endParaRPr>
          </a:p>
          <a:p>
            <a:endParaRPr lang="en-US" sz="1800" dirty="0">
              <a:latin typeface="PT Astra Serif" panose="020A0603040505020204" pitchFamily="18" charset="-52"/>
              <a:ea typeface="PT Astra Serif" panose="020A0603040505020204" pitchFamily="18" charset="-52"/>
            </a:endParaRPr>
          </a:p>
          <a:p>
            <a:endParaRPr lang="ru-RU" dirty="0" smtClean="0"/>
          </a:p>
          <a:p>
            <a:endParaRPr lang="ru-RU" dirty="0"/>
          </a:p>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8</a:t>
            </a:fld>
            <a:endParaRPr lang="ru-RU"/>
          </a:p>
        </p:txBody>
      </p:sp>
    </p:spTree>
    <p:extLst>
      <p:ext uri="{BB962C8B-B14F-4D97-AF65-F5344CB8AC3E}">
        <p14:creationId xmlns:p14="http://schemas.microsoft.com/office/powerpoint/2010/main" val="2929037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699792" y="404664"/>
            <a:ext cx="4572000" cy="646331"/>
          </a:xfrm>
          <a:prstGeom prst="rect">
            <a:avLst/>
          </a:prstGeom>
        </p:spPr>
        <p:txBody>
          <a:bodyPr>
            <a:spAutoFit/>
          </a:bodyPr>
          <a:lstStyle/>
          <a:p>
            <a:pPr algn="ctr"/>
            <a:r>
              <a:rPr lang="ru-RU" dirty="0">
                <a:latin typeface="PT Astra Serif" panose="020A0603040505020204" pitchFamily="18" charset="-52"/>
                <a:ea typeface="PT Astra Serif" panose="020A0603040505020204" pitchFamily="18" charset="-52"/>
              </a:rPr>
              <a:t>Администрация Томской области </a:t>
            </a:r>
            <a:br>
              <a:rPr lang="ru-RU" dirty="0">
                <a:latin typeface="PT Astra Serif" panose="020A0603040505020204" pitchFamily="18" charset="-52"/>
                <a:ea typeface="PT Astra Serif" panose="020A0603040505020204" pitchFamily="18" charset="-52"/>
              </a:rPr>
            </a:br>
            <a:r>
              <a:rPr lang="ru-RU" dirty="0">
                <a:latin typeface="PT Astra Serif" panose="020A0603040505020204" pitchFamily="18" charset="-52"/>
                <a:ea typeface="PT Astra Serif" panose="020A0603040505020204" pitchFamily="18" charset="-52"/>
              </a:rPr>
              <a:t>Департамент тарифного регулирования</a:t>
            </a:r>
          </a:p>
        </p:txBody>
      </p:sp>
      <p:sp>
        <p:nvSpPr>
          <p:cNvPr id="3" name="Заголовок 1"/>
          <p:cNvSpPr txBox="1">
            <a:spLocks/>
          </p:cNvSpPr>
          <p:nvPr/>
        </p:nvSpPr>
        <p:spPr>
          <a:xfrm>
            <a:off x="1763688" y="1124744"/>
            <a:ext cx="6779096" cy="7920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Требования к участникам отбора</a:t>
            </a:r>
            <a:r>
              <a:rPr lang="en-US"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rPr>
              <a:t> </a:t>
            </a:r>
            <a:endParaRPr lang="ru-RU" sz="2000" dirty="0" smtClean="0">
              <a:effectLst>
                <a:outerShdw blurRad="38100" dist="38100" dir="2700000" algn="tl">
                  <a:srgbClr val="000000">
                    <a:alpha val="43137"/>
                  </a:srgbClr>
                </a:outerShdw>
              </a:effectLst>
              <a:latin typeface="PT Astra Serif" panose="020A0603040505020204" pitchFamily="18" charset="-52"/>
              <a:ea typeface="PT Astra Serif" panose="020A0603040505020204" pitchFamily="18" charset="-52"/>
              <a:cs typeface="+mn-cs"/>
            </a:endParaRPr>
          </a:p>
          <a:p>
            <a:r>
              <a:rPr lang="ru-RU" sz="1800" b="1" i="1" dirty="0" smtClean="0">
                <a:latin typeface="PT Astra Serif" panose="020A0603040505020204" pitchFamily="18" charset="-52"/>
                <a:ea typeface="PT Astra Serif" panose="020A0603040505020204" pitchFamily="18" charset="-52"/>
              </a:rPr>
              <a:t>на </a:t>
            </a:r>
            <a:r>
              <a:rPr lang="ru-RU" sz="1800" b="1" i="1" dirty="0">
                <a:latin typeface="PT Astra Serif" panose="020A0603040505020204" pitchFamily="18" charset="-52"/>
                <a:ea typeface="PT Astra Serif" panose="020A0603040505020204" pitchFamily="18" charset="-52"/>
              </a:rPr>
              <a:t>1–е число месяца, в котором размещено объявление о проведении отбора </a:t>
            </a:r>
            <a:r>
              <a:rPr lang="ru-RU" sz="1800" b="1" dirty="0" smtClean="0">
                <a:latin typeface="PT Astra Serif" panose="020A0603040505020204" pitchFamily="18" charset="-52"/>
                <a:ea typeface="PT Astra Serif" panose="020A0603040505020204" pitchFamily="18" charset="-52"/>
              </a:rPr>
              <a:t>(</a:t>
            </a:r>
            <a:r>
              <a:rPr lang="ru-RU" sz="1800" dirty="0" smtClean="0">
                <a:latin typeface="PT Astra Serif" panose="020A0603040505020204" pitchFamily="18" charset="-52"/>
                <a:ea typeface="PT Astra Serif" panose="020A0603040505020204" pitchFamily="18" charset="-52"/>
              </a:rPr>
              <a:t>п.8 постановление № 205а)</a:t>
            </a:r>
          </a:p>
          <a:p>
            <a:pPr algn="l"/>
            <a:endParaRPr lang="ru-RU" sz="18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544" y="404664"/>
            <a:ext cx="1224136" cy="1224136"/>
          </a:xfrm>
          <a:prstGeom prst="rect">
            <a:avLst/>
          </a:prstGeom>
        </p:spPr>
      </p:pic>
      <p:sp>
        <p:nvSpPr>
          <p:cNvPr id="11" name="Текст 10"/>
          <p:cNvSpPr>
            <a:spLocks noGrp="1"/>
          </p:cNvSpPr>
          <p:nvPr>
            <p:ph type="body" idx="1"/>
          </p:nvPr>
        </p:nvSpPr>
        <p:spPr>
          <a:xfrm>
            <a:off x="505843" y="2183854"/>
            <a:ext cx="4647394" cy="330051"/>
          </a:xfrm>
        </p:spPr>
        <p:txBody>
          <a:bodyPr>
            <a:noAutofit/>
          </a:bodyPr>
          <a:lstStyle/>
          <a:p>
            <a:pPr algn="ctr"/>
            <a:r>
              <a:rPr lang="ru-RU" sz="1800" dirty="0" smtClean="0"/>
              <a:t>Требование</a:t>
            </a:r>
            <a:endParaRPr lang="ru-RU" sz="1800" dirty="0"/>
          </a:p>
        </p:txBody>
      </p:sp>
      <p:sp>
        <p:nvSpPr>
          <p:cNvPr id="12" name="Объект 11"/>
          <p:cNvSpPr>
            <a:spLocks noGrp="1"/>
          </p:cNvSpPr>
          <p:nvPr>
            <p:ph sz="half" idx="2"/>
          </p:nvPr>
        </p:nvSpPr>
        <p:spPr>
          <a:xfrm>
            <a:off x="490424" y="2564904"/>
            <a:ext cx="5247416" cy="3816424"/>
          </a:xfrm>
        </p:spPr>
        <p:txBody>
          <a:bodyPr>
            <a:normAutofit fontScale="62500" lnSpcReduction="20000"/>
          </a:bodyPr>
          <a:lstStyle/>
          <a:p>
            <a:pPr algn="just"/>
            <a:endParaRPr lang="ru-RU" sz="2500" dirty="0" smtClean="0">
              <a:latin typeface="PT Astra Serif" panose="020A0603040505020204" pitchFamily="18" charset="-52"/>
              <a:ea typeface="PT Astra Serif" panose="020A0603040505020204" pitchFamily="18" charset="-52"/>
            </a:endParaRPr>
          </a:p>
          <a:p>
            <a:pPr algn="just"/>
            <a:r>
              <a:rPr lang="ru-RU" sz="2500" dirty="0" smtClean="0">
                <a:latin typeface="PT Astra Serif" panose="020A0603040505020204" pitchFamily="18" charset="-52"/>
                <a:ea typeface="PT Astra Serif" panose="020A0603040505020204" pitchFamily="18" charset="-52"/>
              </a:rPr>
              <a:t>участники </a:t>
            </a:r>
            <a:r>
              <a:rPr lang="ru-RU" sz="2500" dirty="0">
                <a:latin typeface="PT Astra Serif" panose="020A0603040505020204" pitchFamily="18" charset="-52"/>
                <a:ea typeface="PT Astra Serif" panose="020A0603040505020204" pitchFamily="18" charset="-52"/>
              </a:rPr>
              <a:t>отбора не должны являться иностранными юридическими лицами, в том числе местом регистрации которых является государство или территория, включенные в утверждаемый Министерством финансов Российской Федерации перечень государств и территорий, используемых для промежуточного (офшорного) владения активами в Российской Федерации (далее - офшорные компании), а также российскими юридическими лицами, в уставном (складочном) капитале которого доля прямого или косвенного (через третьих лиц) участия офшорных компаний в совокупности превышает 25 процентов (если иное не предусмотрено законодательством Российской Федерации</a:t>
            </a:r>
            <a:r>
              <a:rPr lang="ru-RU" sz="2500" dirty="0" smtClean="0">
                <a:latin typeface="PT Astra Serif" panose="020A0603040505020204" pitchFamily="18" charset="-52"/>
                <a:ea typeface="PT Astra Serif" panose="020A0603040505020204" pitchFamily="18" charset="-52"/>
              </a:rPr>
              <a:t>)</a:t>
            </a:r>
            <a:endParaRPr lang="ru-RU" sz="1800" dirty="0"/>
          </a:p>
        </p:txBody>
      </p:sp>
      <p:sp>
        <p:nvSpPr>
          <p:cNvPr id="13" name="Текст 12"/>
          <p:cNvSpPr>
            <a:spLocks noGrp="1"/>
          </p:cNvSpPr>
          <p:nvPr>
            <p:ph type="body" sz="quarter" idx="3"/>
          </p:nvPr>
        </p:nvSpPr>
        <p:spPr>
          <a:xfrm>
            <a:off x="5364088" y="2132856"/>
            <a:ext cx="3206100" cy="345046"/>
          </a:xfrm>
        </p:spPr>
        <p:txBody>
          <a:bodyPr>
            <a:noAutofit/>
          </a:bodyPr>
          <a:lstStyle/>
          <a:p>
            <a:pPr algn="ctr"/>
            <a:r>
              <a:rPr lang="ru-RU" sz="1800" dirty="0" smtClean="0"/>
              <a:t>Документ подтверждение</a:t>
            </a:r>
            <a:endParaRPr lang="ru-RU" sz="1800" dirty="0"/>
          </a:p>
        </p:txBody>
      </p:sp>
      <p:sp>
        <p:nvSpPr>
          <p:cNvPr id="14" name="Объект 13"/>
          <p:cNvSpPr>
            <a:spLocks noGrp="1"/>
          </p:cNvSpPr>
          <p:nvPr>
            <p:ph sz="quarter" idx="4"/>
          </p:nvPr>
        </p:nvSpPr>
        <p:spPr>
          <a:xfrm>
            <a:off x="5868144" y="2564904"/>
            <a:ext cx="2952328" cy="3417242"/>
          </a:xfrm>
        </p:spPr>
        <p:txBody>
          <a:bodyPr>
            <a:normAutofit/>
          </a:bodyPr>
          <a:lstStyle/>
          <a:p>
            <a:endParaRPr lang="ru-RU" sz="1800" dirty="0" smtClean="0">
              <a:solidFill>
                <a:srgbClr val="FF0000"/>
              </a:solidFill>
              <a:latin typeface="PT Astra Serif" panose="020A0603040505020204" pitchFamily="18" charset="-52"/>
              <a:ea typeface="PT Astra Serif" panose="020A0603040505020204" pitchFamily="18" charset="-52"/>
            </a:endParaRPr>
          </a:p>
          <a:p>
            <a:r>
              <a:rPr lang="ru-RU" sz="1800" dirty="0" smtClean="0">
                <a:solidFill>
                  <a:srgbClr val="FF0000"/>
                </a:solidFill>
                <a:latin typeface="PT Astra Serif" panose="020A0603040505020204" pitchFamily="18" charset="-52"/>
                <a:ea typeface="PT Astra Serif" panose="020A0603040505020204" pitchFamily="18" charset="-52"/>
              </a:rPr>
              <a:t>справка </a:t>
            </a:r>
            <a:r>
              <a:rPr lang="ru-RU" sz="1800" dirty="0">
                <a:solidFill>
                  <a:srgbClr val="FF0000"/>
                </a:solidFill>
                <a:latin typeface="PT Astra Serif" panose="020A0603040505020204" pitchFamily="18" charset="-52"/>
                <a:ea typeface="PT Astra Serif" panose="020A0603040505020204" pitchFamily="18" charset="-52"/>
              </a:rPr>
              <a:t>по форме РСО с приложением выписки из </a:t>
            </a:r>
            <a:r>
              <a:rPr lang="ru-RU" sz="1800" dirty="0" smtClean="0">
                <a:solidFill>
                  <a:srgbClr val="FF0000"/>
                </a:solidFill>
                <a:latin typeface="PT Astra Serif" panose="020A0603040505020204" pitchFamily="18" charset="-52"/>
                <a:ea typeface="PT Astra Serif" panose="020A0603040505020204" pitchFamily="18" charset="-52"/>
              </a:rPr>
              <a:t>ЕГРЮЛ</a:t>
            </a:r>
            <a:endParaRPr lang="ru-RU" sz="1800" dirty="0">
              <a:solidFill>
                <a:srgbClr val="FF0000"/>
              </a:solidFill>
              <a:latin typeface="PT Astra Serif" panose="020A0603040505020204" pitchFamily="18" charset="-52"/>
              <a:ea typeface="PT Astra Serif" panose="020A0603040505020204" pitchFamily="18" charset="-52"/>
            </a:endParaRPr>
          </a:p>
          <a:p>
            <a:endParaRPr lang="ru-RU" dirty="0"/>
          </a:p>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9</a:t>
            </a:fld>
            <a:endParaRPr lang="ru-RU"/>
          </a:p>
        </p:txBody>
      </p:sp>
    </p:spTree>
    <p:extLst>
      <p:ext uri="{BB962C8B-B14F-4D97-AF65-F5344CB8AC3E}">
        <p14:creationId xmlns:p14="http://schemas.microsoft.com/office/powerpoint/2010/main" val="621801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2754</TotalTime>
  <Words>2350</Words>
  <Application>Microsoft Office PowerPoint</Application>
  <PresentationFormat>Экран (4:3)</PresentationFormat>
  <Paragraphs>342</Paragraphs>
  <Slides>25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25</vt:i4>
      </vt:variant>
    </vt:vector>
  </HeadingPairs>
  <TitlesOfParts>
    <vt:vector size="27" baseType="lpstr">
      <vt:lpstr>Тема Office</vt:lpstr>
      <vt:lpstr>Документ</vt:lpstr>
      <vt:lpstr>Презентация PowerPoint</vt:lpstr>
      <vt:lpstr>Презентация PowerPoint</vt:lpstr>
      <vt:lpstr>Администрация Томской области  Департамент тарифного регулирования  Категории льготных потребителей (ст.1 Закон №140-ОЗ) </vt:lpstr>
      <vt:lpstr>Администрация Томской области  Департамент тарифного регулирования  Процедура предоставления субсидии </vt:lpstr>
      <vt:lpstr>!!! Информация о текущем состоянии конкурсного отбора получателей субсидии размещается на сайте Департамента (rec.tomsk.gov.ru) в разделе Деятельность/ Государственные программы/Конкурсный отбор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Администрация Томской области  Департамент тарифного регулирования</dc:title>
  <dc:creator>Тоцкая К.П.</dc:creator>
  <cp:lastModifiedBy>Критинина О.И.</cp:lastModifiedBy>
  <cp:revision>127</cp:revision>
  <cp:lastPrinted>2023-05-30T03:39:57Z</cp:lastPrinted>
  <dcterms:created xsi:type="dcterms:W3CDTF">2022-10-28T05:12:00Z</dcterms:created>
  <dcterms:modified xsi:type="dcterms:W3CDTF">2024-08-19T08:22:54Z</dcterms:modified>
</cp:coreProperties>
</file>